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bookmarkIdSeed="6">
  <p:sldMasterIdLst>
    <p:sldMasterId id="2147483648" r:id="rId1"/>
    <p:sldMasterId id="2147483672" r:id="rId2"/>
    <p:sldMasterId id="2147483678" r:id="rId3"/>
  </p:sldMasterIdLst>
  <p:notesMasterIdLst>
    <p:notesMasterId r:id="rId52"/>
  </p:notesMasterIdLst>
  <p:sldIdLst>
    <p:sldId id="488" r:id="rId4"/>
    <p:sldId id="593" r:id="rId5"/>
    <p:sldId id="594" r:id="rId6"/>
    <p:sldId id="513" r:id="rId7"/>
    <p:sldId id="600" r:id="rId8"/>
    <p:sldId id="601" r:id="rId9"/>
    <p:sldId id="595" r:id="rId10"/>
    <p:sldId id="604" r:id="rId11"/>
    <p:sldId id="603" r:id="rId12"/>
    <p:sldId id="528" r:id="rId13"/>
    <p:sldId id="602" r:id="rId14"/>
    <p:sldId id="582" r:id="rId15"/>
    <p:sldId id="596" r:id="rId16"/>
    <p:sldId id="438" r:id="rId17"/>
    <p:sldId id="517" r:id="rId18"/>
    <p:sldId id="504" r:id="rId19"/>
    <p:sldId id="605" r:id="rId20"/>
    <p:sldId id="583" r:id="rId21"/>
    <p:sldId id="599" r:id="rId22"/>
    <p:sldId id="606" r:id="rId23"/>
    <p:sldId id="607" r:id="rId24"/>
    <p:sldId id="553" r:id="rId25"/>
    <p:sldId id="462" r:id="rId26"/>
    <p:sldId id="578" r:id="rId27"/>
    <p:sldId id="608" r:id="rId28"/>
    <p:sldId id="515" r:id="rId29"/>
    <p:sldId id="516" r:id="rId30"/>
    <p:sldId id="614" r:id="rId31"/>
    <p:sldId id="615" r:id="rId32"/>
    <p:sldId id="521" r:id="rId33"/>
    <p:sldId id="618" r:id="rId34"/>
    <p:sldId id="619" r:id="rId35"/>
    <p:sldId id="616" r:id="rId36"/>
    <p:sldId id="620" r:id="rId37"/>
    <p:sldId id="621" r:id="rId38"/>
    <p:sldId id="579" r:id="rId39"/>
    <p:sldId id="623" r:id="rId40"/>
    <p:sldId id="580" r:id="rId41"/>
    <p:sldId id="529" r:id="rId42"/>
    <p:sldId id="491" r:id="rId43"/>
    <p:sldId id="558" r:id="rId44"/>
    <p:sldId id="589" r:id="rId45"/>
    <p:sldId id="586" r:id="rId46"/>
    <p:sldId id="587" r:id="rId47"/>
    <p:sldId id="441" r:id="rId48"/>
    <p:sldId id="622" r:id="rId49"/>
    <p:sldId id="592" r:id="rId50"/>
    <p:sldId id="552" r:id="rId51"/>
  </p:sldIdLst>
  <p:sldSz cx="9144000" cy="6858000" type="screen4x3"/>
  <p:notesSz cx="6797675" cy="9872663"/>
  <p:embeddedFontLst>
    <p:embeddedFont>
      <p:font typeface="Tahoma" panose="020B0604030504040204" pitchFamily="34" charset="0"/>
      <p:regular r:id="rId53"/>
      <p:bold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5">
          <p15:clr>
            <a:srgbClr val="A4A3A4"/>
          </p15:clr>
        </p15:guide>
        <p15:guide id="4" orient="horz" pos="4133">
          <p15:clr>
            <a:srgbClr val="A4A3A4"/>
          </p15:clr>
        </p15:guide>
        <p15:guide id="5" orient="horz" pos="799">
          <p15:clr>
            <a:srgbClr val="A4A3A4"/>
          </p15:clr>
        </p15:guide>
        <p15:guide id="6" orient="horz" pos="3974">
          <p15:clr>
            <a:srgbClr val="A4A3A4"/>
          </p15:clr>
        </p15:guide>
        <p15:guide id="7" pos="295">
          <p15:clr>
            <a:srgbClr val="A4A3A4"/>
          </p15:clr>
        </p15:guide>
        <p15:guide id="8">
          <p15:clr>
            <a:srgbClr val="A4A3A4"/>
          </p15:clr>
        </p15:guide>
        <p15:guide id="9" pos="589">
          <p15:clr>
            <a:srgbClr val="A4A3A4"/>
          </p15:clr>
        </p15:guide>
        <p15:guide id="10" pos="5534">
          <p15:clr>
            <a:srgbClr val="A4A3A4"/>
          </p15:clr>
        </p15:guide>
        <p15:guide id="11" pos="5352">
          <p15:clr>
            <a:srgbClr val="A4A3A4"/>
          </p15:clr>
        </p15:guide>
        <p15:guide id="1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5" autoAdjust="0"/>
    <p:restoredTop sz="92337" autoAdjust="0"/>
  </p:normalViewPr>
  <p:slideViewPr>
    <p:cSldViewPr showGuides="1">
      <p:cViewPr varScale="1">
        <p:scale>
          <a:sx n="106" d="100"/>
          <a:sy n="106" d="100"/>
        </p:scale>
        <p:origin x="1782" y="108"/>
      </p:cViewPr>
      <p:guideLst>
        <p:guide orient="horz" pos="300"/>
        <p:guide orient="horz"/>
        <p:guide orient="horz" pos="5"/>
        <p:guide orient="horz" pos="4133"/>
        <p:guide orient="horz" pos="799"/>
        <p:guide orient="horz" pos="3974"/>
        <p:guide pos="295"/>
        <p:guide/>
        <p:guide pos="589"/>
        <p:guide pos="5534"/>
        <p:guide pos="5352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1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2.xml"/><Relationship Id="rId61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15"/>
            <a:ext cx="543814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7E9CB9-021E-4C8A-AD14-6BADCDC8CC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901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20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92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717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58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2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E9CB9-021E-4C8A-AD14-6BADCDC8CC3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2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0"/>
          <p:cNvSpPr>
            <a:spLocks/>
          </p:cNvSpPr>
          <p:nvPr userDrawn="1"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0" y="6570000"/>
            <a:ext cx="8785225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49" y="1808163"/>
            <a:ext cx="5814287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824B-C556-438F-A7B6-11338662A465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519113" indent="-519113" algn="l">
              <a:tabLst>
                <a:tab pos="720725" algn="l"/>
              </a:tabLst>
            </a:pPr>
            <a:r>
              <a:rPr lang="de-DE"/>
              <a:t>©  2009  UNIVERSITÄT ROSTOCK  |  VERWALTUNG</a:t>
            </a:r>
            <a:endParaRPr lang="de-DE" b="1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8750" y="3136896"/>
            <a:ext cx="4708536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Referent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038" y="1092168"/>
            <a:ext cx="7578725" cy="387333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128797"/>
            <a:ext cx="7578725" cy="43307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935038" y="1727154"/>
            <a:ext cx="7578725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5" name="Datumsplatzhalter 1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6" name="Fußzeilenplatzhalt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7" name="Foliennummernplatzhalt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0FB9A-73EE-46CD-BAE2-8BCFC00290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81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039" y="1092168"/>
            <a:ext cx="4951430" cy="350820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128797"/>
            <a:ext cx="4986354" cy="4367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935038" y="1727154"/>
            <a:ext cx="4986354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922981" y="1493811"/>
            <a:ext cx="2862244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6" name="Datumsplatzhalter 1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7" name="Fußzeilenplatzhalt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8" name="Foliennummernplatzhalt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39E26-B84C-4824-B0E0-14F76634099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032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038" y="1092168"/>
            <a:ext cx="5207021" cy="415908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128797"/>
            <a:ext cx="504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/>
          </p:nvPr>
        </p:nvSpPr>
        <p:spPr>
          <a:xfrm>
            <a:off x="935038" y="1727154"/>
            <a:ext cx="504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26267" y="2004993"/>
            <a:ext cx="2205009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6215085" y="3538540"/>
            <a:ext cx="1643085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7" y="3552804"/>
            <a:ext cx="5040000" cy="29432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A99"/>
              </a:buClr>
              <a:buFont typeface="Wingdings" pitchFamily="2" charset="2"/>
              <a:buChar char=""/>
              <a:defRPr sz="1800">
                <a:latin typeface="+mn-lt"/>
              </a:defRPr>
            </a:lvl1pPr>
            <a:lvl2pPr>
              <a:buClr>
                <a:srgbClr val="004A99"/>
              </a:buClr>
              <a:buSzPct val="50000"/>
              <a:buFont typeface="Wingdings" pitchFamily="2" charset="2"/>
              <a:buChar char=""/>
              <a:defRPr sz="1800">
                <a:latin typeface="+mn-lt"/>
              </a:defRPr>
            </a:lvl2pPr>
            <a:lvl3pPr>
              <a:buClrTx/>
              <a:buFont typeface="Symbol" pitchFamily="18" charset="2"/>
              <a:buChar char="-"/>
              <a:defRPr sz="1800"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Datumsplatzhalter 1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13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554C-3FEB-4878-AAE9-517FC3C604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0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038" y="1092168"/>
            <a:ext cx="7616879" cy="415908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7" y="1749403"/>
            <a:ext cx="7616880" cy="474669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A99"/>
              </a:buClr>
              <a:buFont typeface="Wingdings" pitchFamily="2" charset="2"/>
              <a:buChar char=""/>
              <a:defRPr sz="1800">
                <a:latin typeface="+mn-lt"/>
              </a:defRPr>
            </a:lvl1pPr>
            <a:lvl2pPr>
              <a:buClr>
                <a:srgbClr val="004A99"/>
              </a:buClr>
              <a:buSzPct val="50000"/>
              <a:buFont typeface="Wingdings" pitchFamily="2" charset="2"/>
              <a:buChar char=""/>
              <a:defRPr sz="1800">
                <a:latin typeface="+mn-lt"/>
              </a:defRPr>
            </a:lvl2pPr>
            <a:lvl3pPr>
              <a:buClrTx/>
              <a:buFont typeface="Symbol" pitchFamily="18" charset="2"/>
              <a:buChar char="-"/>
              <a:defRPr sz="1800"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Datumsplatzhalter 1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13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872554C-3FEB-4878-AAE9-517FC3C6049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809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-big-a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36" y="1092168"/>
            <a:ext cx="7813782" cy="415908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738135" y="1749403"/>
            <a:ext cx="7813782" cy="474669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A99"/>
              </a:buClr>
              <a:buFont typeface="Wingdings" pitchFamily="2" charset="2"/>
              <a:buChar char=""/>
              <a:defRPr sz="1800">
                <a:latin typeface="Calibri" pitchFamily="34" charset="0"/>
              </a:defRPr>
            </a:lvl1pPr>
            <a:lvl2pPr>
              <a:buClr>
                <a:srgbClr val="004A99"/>
              </a:buClr>
              <a:buSzPct val="50000"/>
              <a:buFont typeface="Wingdings" pitchFamily="2" charset="2"/>
              <a:buChar char=""/>
              <a:defRPr sz="1800">
                <a:latin typeface="Calibri" pitchFamily="34" charset="0"/>
              </a:defRPr>
            </a:lvl2pPr>
            <a:lvl3pPr>
              <a:buClrTx/>
              <a:buFont typeface="Symbol" pitchFamily="18" charset="2"/>
              <a:buChar char="-"/>
              <a:defRPr sz="1800">
                <a:latin typeface="Calibri" pitchFamily="34" charset="0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Datumsplatzhalter 1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12" name="Fußzeilenplatzhalt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13" name="Foliennummernplatzhalter 1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872554C-3FEB-4878-AAE9-517FC3C6049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66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7578725" cy="387333"/>
          </a:xfrm>
        </p:spPr>
        <p:txBody>
          <a:bodyPr anchor="t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7578725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7578725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F9DD4C-2AD2-4FFE-8269-6BBA98D5CF1E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tabLst>
                <a:tab pos="896938" algn="l"/>
              </a:tabLst>
              <a:defRPr/>
            </a:lvl1pPr>
          </a:lstStyle>
          <a:p>
            <a:pPr marL="519113" indent="-519113" algn="l"/>
            <a:r>
              <a:rPr lang="de-DE"/>
              <a:t>©  2009  UNIVERSITÄT ROSTOC K  |  Verwaltung</a:t>
            </a:r>
            <a:endParaRPr lang="de-DE" b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9" y="1808163"/>
            <a:ext cx="4951430" cy="350820"/>
          </a:xfrm>
        </p:spPr>
        <p:txBody>
          <a:bodyPr lIns="0" tIns="0" rIns="0" bIns="0"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4986354" cy="3459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935038" y="2443149"/>
            <a:ext cx="4986354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922981" y="1493811"/>
            <a:ext cx="2862244" cy="4746690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D543B1-1C2F-4ECD-8715-AD3031B7BC59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>
          <a:xfrm>
            <a:off x="1139779" y="6569118"/>
            <a:ext cx="7193060" cy="288882"/>
          </a:xfrm>
        </p:spPr>
        <p:txBody>
          <a:bodyPr/>
          <a:lstStyle/>
          <a:p>
            <a:pPr marL="519113" indent="-519113" algn="l"/>
            <a:r>
              <a:rPr lang="de-DE"/>
              <a:t>©  2009  UNIVERSITÄT ROSTOCK  |  VERWALTUNG</a:t>
            </a:r>
            <a:endParaRPr lang="de-DE" b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/Bildfolie Universit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038" y="1808163"/>
            <a:ext cx="5207021" cy="415908"/>
          </a:xfrm>
        </p:spPr>
        <p:txBody>
          <a:bodyPr/>
          <a:lstStyle/>
          <a:p>
            <a:r>
              <a:rPr lang="de-DE" dirty="0"/>
              <a:t>Hier steht eine Musterüberschrift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68313" y="6569118"/>
            <a:ext cx="671465" cy="288882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D4AB8E9-DAAA-43A0-B6E4-CDBA05323B9E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9778" y="6569118"/>
            <a:ext cx="7193061" cy="288882"/>
          </a:xfrm>
        </p:spPr>
        <p:txBody>
          <a:bodyPr/>
          <a:lstStyle/>
          <a:p>
            <a:pPr marL="509588" indent="-509588" algn="l"/>
            <a:r>
              <a:rPr lang="de-DE"/>
              <a:t>©  2009  UNIVERSITÄT ROSTOCK  |  FAKULTÄT FÜR BLINDTEXT- UND BLINDTEXTWISSENSCHAFTEN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2844792"/>
            <a:ext cx="5040000" cy="1424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935038" y="2443149"/>
            <a:ext cx="5040000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26267" y="2004993"/>
            <a:ext cx="2205009" cy="1497033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6215085" y="3538540"/>
            <a:ext cx="1643085" cy="2765424"/>
          </a:xfrm>
          <a:prstGeom prst="rect">
            <a:avLst/>
          </a:prstGeom>
          <a:ln cap="rnd">
            <a:solidFill>
              <a:schemeClr val="tx1"/>
            </a:solidFill>
          </a:ln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935037" y="4268799"/>
            <a:ext cx="5040000" cy="203516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"/>
              <a:defRPr sz="1800">
                <a:latin typeface="+mn-lt"/>
              </a:defRPr>
            </a:lvl1pPr>
            <a:lvl2pPr>
              <a:buClr>
                <a:schemeClr val="accent1"/>
              </a:buClr>
              <a:buSzPct val="50000"/>
              <a:buFont typeface="Wingdings" pitchFamily="2" charset="2"/>
              <a:buChar char=""/>
              <a:defRPr sz="1800">
                <a:latin typeface="+mn-lt"/>
              </a:defRPr>
            </a:lvl2pPr>
            <a:lvl3pPr>
              <a:buClr>
                <a:schemeClr val="accent1"/>
              </a:buClr>
              <a:buFont typeface="Symbol" pitchFamily="18" charset="2"/>
              <a:buChar char="-"/>
              <a:defRPr sz="1800">
                <a:latin typeface="+mn-lt"/>
              </a:defRPr>
            </a:lvl3pPr>
            <a:lvl4pPr>
              <a:buClr>
                <a:srgbClr val="004A99"/>
              </a:buClr>
              <a:buFont typeface="Arial" pitchFamily="34" charset="0"/>
              <a:buChar char="•"/>
              <a:defRPr sz="1800"/>
            </a:lvl4pPr>
            <a:lvl5pPr>
              <a:buClr>
                <a:srgbClr val="004A99"/>
              </a:buClr>
              <a:buFont typeface="Arial" pitchFamily="34" charset="0"/>
              <a:buChar char="•"/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DCE06-F6AB-47FE-AE82-A425B87ABEA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43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9CA2-1036-4F32-AC89-6CF9036B53D7}" type="datetimeFigureOut">
              <a:rPr lang="de-DE"/>
              <a:pPr/>
              <a:t>20.02.2020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1AB8-5C63-4DF4-AFDA-6E1EE09E382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22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98421"/>
            <a:ext cx="8316912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68313" y="909603"/>
            <a:ext cx="8316912" cy="365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Musterfließtextheadline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1"/>
          </p:nvPr>
        </p:nvSpPr>
        <p:spPr>
          <a:xfrm>
            <a:off x="2928915" y="6411957"/>
            <a:ext cx="693747" cy="266700"/>
          </a:xfrm>
          <a:prstGeom prst="rect">
            <a:avLst/>
          </a:prstGeom>
        </p:spPr>
        <p:txBody>
          <a:bodyPr vert="horz" lIns="0" tIns="0" rIns="0" bIns="45720" rtlCol="0" anchor="ctr" anchorCtr="0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730432D-057F-4F48-942D-BC75EE0C3698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22660" y="6411957"/>
            <a:ext cx="4746691" cy="266700"/>
          </a:xfrm>
          <a:prstGeom prst="rect">
            <a:avLst/>
          </a:prstGeom>
        </p:spPr>
        <p:txBody>
          <a:bodyPr vert="horz" lIns="0" tIns="46800" rIns="0" bIns="45720" rtlCol="0" anchor="t" anchorCtr="0"/>
          <a:lstStyle>
            <a:lvl1pPr algn="ctr">
              <a:defRPr sz="800">
                <a:solidFill>
                  <a:srgbClr val="FFFFFF"/>
                </a:solidFill>
                <a:latin typeface="+mj-lt"/>
              </a:defRPr>
            </a:lvl1pPr>
          </a:lstStyle>
          <a:p>
            <a:pPr marL="509588" indent="-509588" algn="l">
              <a:tabLst>
                <a:tab pos="623888" algn="l"/>
              </a:tabLst>
            </a:pPr>
            <a:r>
              <a:rPr lang="de-DE"/>
              <a:t>©  2009  UNIVERSITÄT ROSTOCK  | VERWALTUNG </a:t>
            </a:r>
            <a:br>
              <a:rPr lang="de-DE"/>
            </a:br>
            <a:endParaRPr lang="de-DE" b="1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23299" y="6411957"/>
            <a:ext cx="561925" cy="266700"/>
          </a:xfrm>
        </p:spPr>
        <p:txBody>
          <a:bodyPr tIns="0" rIns="90000"/>
          <a:lstStyle>
            <a:lvl1pPr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468313" y="1268413"/>
            <a:ext cx="8316912" cy="489906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 ---nur für viel Text---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schwarz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0"/>
          <p:cNvSpPr/>
          <p:nvPr/>
        </p:nvSpPr>
        <p:spPr>
          <a:xfrm>
            <a:off x="0" y="6575425"/>
            <a:ext cx="8785225" cy="28733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reeform 10"/>
          <p:cNvSpPr>
            <a:spLocks/>
          </p:cNvSpPr>
          <p:nvPr userDrawn="1"/>
        </p:nvSpPr>
        <p:spPr bwMode="auto">
          <a:xfrm>
            <a:off x="0" y="1268413"/>
            <a:ext cx="8785225" cy="5310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reeform 10"/>
          <p:cNvSpPr>
            <a:spLocks/>
          </p:cNvSpPr>
          <p:nvPr userDrawn="1"/>
        </p:nvSpPr>
        <p:spPr bwMode="auto">
          <a:xfrm>
            <a:off x="0" y="1268413"/>
            <a:ext cx="8785225" cy="5310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hteck 14"/>
          <p:cNvSpPr/>
          <p:nvPr userDrawn="1"/>
        </p:nvSpPr>
        <p:spPr>
          <a:xfrm>
            <a:off x="0" y="6570663"/>
            <a:ext cx="8785225" cy="287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468313" y="304800"/>
            <a:ext cx="3222625" cy="725488"/>
            <a:chOff x="295" y="192"/>
            <a:chExt cx="2030" cy="457"/>
          </a:xfrm>
        </p:grpSpPr>
        <p:pic>
          <p:nvPicPr>
            <p:cNvPr id="9" name="Bild 4" descr="UNI-Logo_ohne_Siegel_4c_RZ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" y="200"/>
              <a:ext cx="2030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Bild 5" descr="LogoAnim_300x325_16.gif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3" y="192"/>
              <a:ext cx="422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49" y="1808163"/>
            <a:ext cx="5814287" cy="890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>
          <a:xfrm>
            <a:off x="2698750" y="3136896"/>
            <a:ext cx="4708536" cy="309573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18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Formatvorlage des Untertitelmasters durch Klicken bearbeiten</a:t>
            </a:r>
            <a:endParaRPr lang="de-DE" dirty="0"/>
          </a:p>
        </p:txBody>
      </p:sp>
      <p:sp>
        <p:nvSpPr>
          <p:cNvPr id="11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12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</p:spTree>
    <p:extLst>
      <p:ext uri="{BB962C8B-B14F-4D97-AF65-F5344CB8AC3E}">
        <p14:creationId xmlns:p14="http://schemas.microsoft.com/office/powerpoint/2010/main" val="147345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038" y="1092168"/>
            <a:ext cx="7578725" cy="387333"/>
          </a:xfrm>
        </p:spPr>
        <p:txBody>
          <a:bodyPr/>
          <a:lstStyle/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935038" y="1639863"/>
            <a:ext cx="7578725" cy="48197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Arial Narrow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1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6" name="Fußzeilenplatzhalt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7" name="Foliennummernplatzhalter 1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0FB9A-73EE-46CD-BAE2-8BCFC00290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720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0" y="6575425"/>
            <a:ext cx="8785225" cy="28799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038" y="1822427"/>
            <a:ext cx="7578725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468313" y="6575425"/>
            <a:ext cx="671465" cy="28257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4DD255B-9B23-4D1F-B6BF-4E937474909B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1139779" y="6569118"/>
            <a:ext cx="7193060" cy="28888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169988" algn="l"/>
              </a:tabLst>
            </a:pPr>
            <a:r>
              <a:rPr lang="de-DE"/>
              <a:t>©  2009  UNIVERSITÄT ROSTOCK  |  VERWALTUNG</a:t>
            </a:r>
            <a:endParaRPr lang="de-DE" b="1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8332840" y="6569118"/>
            <a:ext cx="452386" cy="288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1C464C5-8E49-41BD-A1D6-FC6F049A48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0" y="1268413"/>
            <a:ext cx="8785225" cy="531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 descr="UNI-Logo_Siegel_4c_89mm_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68313" y="325395"/>
            <a:ext cx="3204000" cy="6584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3" r:id="rId2"/>
    <p:sldLayoutId id="2147483669" r:id="rId3"/>
    <p:sldLayoutId id="2147483670" r:id="rId4"/>
    <p:sldLayoutId id="2147483674" r:id="rId5"/>
    <p:sldLayoutId id="2147483687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UNI-Logo_Siegel_4c_149m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901" y="6248196"/>
            <a:ext cx="2632687" cy="540000"/>
          </a:xfrm>
          <a:prstGeom prst="rect">
            <a:avLst/>
          </a:prstGeom>
        </p:spPr>
      </p:pic>
      <p:sp>
        <p:nvSpPr>
          <p:cNvPr id="7" name="Freeform 6"/>
          <p:cNvSpPr>
            <a:spLocks/>
          </p:cNvSpPr>
          <p:nvPr userDrawn="1"/>
        </p:nvSpPr>
        <p:spPr bwMode="auto">
          <a:xfrm>
            <a:off x="2819375" y="6296818"/>
            <a:ext cx="5965850" cy="557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63" y="0"/>
              </a:cxn>
              <a:cxn ang="0">
                <a:pos x="4376" y="2"/>
              </a:cxn>
              <a:cxn ang="0">
                <a:pos x="4389" y="6"/>
              </a:cxn>
              <a:cxn ang="0">
                <a:pos x="4400" y="13"/>
              </a:cxn>
              <a:cxn ang="0">
                <a:pos x="4409" y="21"/>
              </a:cxn>
              <a:cxn ang="0">
                <a:pos x="4417" y="30"/>
              </a:cxn>
              <a:cxn ang="0">
                <a:pos x="4424" y="41"/>
              </a:cxn>
              <a:cxn ang="0">
                <a:pos x="4428" y="54"/>
              </a:cxn>
              <a:cxn ang="0">
                <a:pos x="4428" y="67"/>
              </a:cxn>
              <a:cxn ang="0">
                <a:pos x="4428" y="729"/>
              </a:cxn>
              <a:cxn ang="0">
                <a:pos x="0" y="729"/>
              </a:cxn>
              <a:cxn ang="0">
                <a:pos x="0" y="0"/>
              </a:cxn>
            </a:cxnLst>
            <a:rect l="0" t="0" r="r" b="b"/>
            <a:pathLst>
              <a:path w="4428" h="729">
                <a:moveTo>
                  <a:pt x="0" y="0"/>
                </a:moveTo>
                <a:lnTo>
                  <a:pt x="4363" y="0"/>
                </a:lnTo>
                <a:lnTo>
                  <a:pt x="4376" y="2"/>
                </a:lnTo>
                <a:lnTo>
                  <a:pt x="4389" y="6"/>
                </a:lnTo>
                <a:lnTo>
                  <a:pt x="4400" y="13"/>
                </a:lnTo>
                <a:lnTo>
                  <a:pt x="4409" y="21"/>
                </a:lnTo>
                <a:lnTo>
                  <a:pt x="4417" y="30"/>
                </a:lnTo>
                <a:lnTo>
                  <a:pt x="4424" y="41"/>
                </a:lnTo>
                <a:lnTo>
                  <a:pt x="4428" y="54"/>
                </a:lnTo>
                <a:lnTo>
                  <a:pt x="4428" y="67"/>
                </a:lnTo>
                <a:lnTo>
                  <a:pt x="4428" y="729"/>
                </a:lnTo>
                <a:lnTo>
                  <a:pt x="0" y="729"/>
                </a:lnTo>
                <a:lnTo>
                  <a:pt x="0" y="0"/>
                </a:lnTo>
                <a:close/>
              </a:path>
            </a:pathLst>
          </a:custGeom>
          <a:solidFill>
            <a:srgbClr val="004A9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68313" y="468313"/>
            <a:ext cx="8316912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2928915" y="6411957"/>
            <a:ext cx="693747" cy="26670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l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7DBAA2-AAEF-4307-A49F-77ABC68DDB6B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22660" y="6429461"/>
            <a:ext cx="4746691" cy="249196"/>
          </a:xfrm>
          <a:prstGeom prst="rect">
            <a:avLst/>
          </a:prstGeom>
        </p:spPr>
        <p:txBody>
          <a:bodyPr vert="horz" lIns="0" tIns="45720" rIns="0" bIns="45720" rtlCol="0" anchor="t" anchorCtr="0"/>
          <a:lstStyle>
            <a:lvl1pPr marL="0" indent="0" algn="ct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519113" indent="-519113" algn="l">
              <a:tabLst>
                <a:tab pos="1073150" algn="l"/>
              </a:tabLst>
            </a:pPr>
            <a:r>
              <a:rPr lang="de-DE"/>
              <a:t>©  2009  UNIVERSITÄT ROSTOCK </a:t>
            </a:r>
            <a:r>
              <a:rPr lang="de-DE" b="1"/>
              <a:t>| </a:t>
            </a:r>
            <a:r>
              <a:rPr lang="de-DE"/>
              <a:t>VERWALTUNG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327" y="6411957"/>
            <a:ext cx="488898" cy="266700"/>
          </a:xfrm>
          <a:prstGeom prst="rect">
            <a:avLst/>
          </a:prstGeom>
        </p:spPr>
        <p:txBody>
          <a:bodyPr vert="horz" lIns="91440" tIns="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75E278-B7A8-46AD-AE70-60A8FF4239F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lang="de-DE" sz="2200" kern="1200" dirty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0" y="6575425"/>
            <a:ext cx="8785225" cy="287338"/>
          </a:xfrm>
          <a:prstGeom prst="rect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320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5038" y="1238220"/>
            <a:ext cx="75787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Hier steht eine Musterüberschrift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>
          <a:xfrm>
            <a:off x="409518" y="6569075"/>
            <a:ext cx="1036595" cy="2889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20.03.2014</a:t>
            </a:r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>
          <a:xfrm>
            <a:off x="409518" y="6569075"/>
            <a:ext cx="8361477" cy="2889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WossiDiA - Das digitale Wossidlo-Archiv geht online</a:t>
            </a: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>
          <a:xfrm>
            <a:off x="8150274" y="6569075"/>
            <a:ext cx="634951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9ADAB030-D725-4C2F-BDC7-5BFBD7648E5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0" y="873091"/>
            <a:ext cx="8785225" cy="57055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0"/>
              </a:cxn>
              <a:cxn ang="0">
                <a:pos x="691" y="19"/>
              </a:cxn>
              <a:cxn ang="0">
                <a:pos x="691" y="418"/>
              </a:cxn>
              <a:cxn ang="0">
                <a:pos x="0" y="418"/>
              </a:cxn>
              <a:cxn ang="0">
                <a:pos x="0" y="0"/>
              </a:cxn>
            </a:cxnLst>
            <a:rect l="0" t="0" r="r" b="b"/>
            <a:pathLst>
              <a:path w="691" h="418">
                <a:moveTo>
                  <a:pt x="0" y="0"/>
                </a:moveTo>
                <a:lnTo>
                  <a:pt x="673" y="0"/>
                </a:lnTo>
                <a:cubicBezTo>
                  <a:pt x="683" y="0"/>
                  <a:pt x="691" y="9"/>
                  <a:pt x="691" y="19"/>
                </a:cubicBezTo>
                <a:lnTo>
                  <a:pt x="691" y="418"/>
                </a:ln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1032" name="Gruppieren 13"/>
          <p:cNvGrpSpPr>
            <a:grpSpLocks/>
          </p:cNvGrpSpPr>
          <p:nvPr userDrawn="1"/>
        </p:nvGrpSpPr>
        <p:grpSpPr bwMode="auto">
          <a:xfrm>
            <a:off x="468313" y="69804"/>
            <a:ext cx="3222625" cy="725488"/>
            <a:chOff x="468313" y="304800"/>
            <a:chExt cx="3222625" cy="725488"/>
          </a:xfrm>
        </p:grpSpPr>
        <p:pic>
          <p:nvPicPr>
            <p:cNvPr id="1033" name="Bild 4" descr="UNI-Logo_ohne_Siegel_4c_RZ.jpg"/>
            <p:cNvPicPr>
              <a:picLocks noChangeAspect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8313" y="317903"/>
              <a:ext cx="3222625" cy="660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Bild 5" descr="LogoAnim_300x325_16.gif"/>
            <p:cNvPicPr>
              <a:picLocks noChangeAspect="1"/>
            </p:cNvPicPr>
            <p:nvPr userDrawn="1"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89138" y="304800"/>
              <a:ext cx="669925" cy="725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49955" y="142830"/>
            <a:ext cx="2902119" cy="58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513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accent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0" y="6321634"/>
            <a:ext cx="8208912" cy="338900"/>
          </a:xfrm>
        </p:spPr>
        <p:txBody>
          <a:bodyPr/>
          <a:lstStyle/>
          <a:p>
            <a:r>
              <a:rPr lang="de-DE" dirty="0"/>
              <a:t> 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7172" name="Picture 4" descr="C:\Users\uadmin\Pictures\Logo Homepage Sterifen noch kür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0"/>
            <a:ext cx="5207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2254" y="1147037"/>
            <a:ext cx="84955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3200" dirty="0">
              <a:cs typeface="Times New Roman" panose="02020603050405020304" pitchFamily="18" charset="0"/>
            </a:endParaRPr>
          </a:p>
          <a:p>
            <a:pPr algn="ctr"/>
            <a:r>
              <a:rPr lang="de-DE" sz="3200" i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WossiDiAs</a:t>
            </a:r>
            <a:r>
              <a:rPr lang="de-DE" sz="3200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Potenzial </a:t>
            </a: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i="1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de-DE" i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und seine </a:t>
            </a:r>
            <a:r>
              <a:rPr lang="de-DE" i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Sichtbarmachung für die internationale Erzählforschung durch ISEBEL</a:t>
            </a:r>
          </a:p>
        </p:txBody>
      </p:sp>
      <p:sp>
        <p:nvSpPr>
          <p:cNvPr id="9" name="Rechteck 8"/>
          <p:cNvSpPr/>
          <p:nvPr/>
        </p:nvSpPr>
        <p:spPr>
          <a:xfrm>
            <a:off x="342210" y="5229200"/>
            <a:ext cx="8370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				            	</a:t>
            </a:r>
          </a:p>
          <a:p>
            <a:r>
              <a:rPr lang="en-US" sz="1400" dirty="0">
                <a:latin typeface="+mj-lt"/>
              </a:rPr>
              <a:t>						</a:t>
            </a:r>
            <a:r>
              <a:rPr lang="en-US" sz="1600" dirty="0">
                <a:latin typeface="+mj-lt"/>
              </a:rPr>
              <a:t>Dr. </a:t>
            </a:r>
            <a:r>
              <a:rPr lang="en-US" sz="1600" dirty="0" err="1">
                <a:latin typeface="+mj-lt"/>
              </a:rPr>
              <a:t>Christoph</a:t>
            </a:r>
            <a:r>
              <a:rPr lang="en-US" sz="1600" dirty="0">
                <a:latin typeface="+mj-lt"/>
              </a:rPr>
              <a:t> Schmitt  </a:t>
            </a:r>
          </a:p>
          <a:p>
            <a:pPr algn="r"/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Wossidlo-Forschungsstelle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für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Europäische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Ethnologie</a:t>
            </a:r>
            <a:r>
              <a:rPr lang="en-US" sz="1600" dirty="0">
                <a:latin typeface="+mj-lt"/>
              </a:rPr>
              <a:t> / </a:t>
            </a:r>
            <a:r>
              <a:rPr lang="en-US" sz="1600" dirty="0" err="1">
                <a:latin typeface="+mj-lt"/>
              </a:rPr>
              <a:t>Volkskunde</a:t>
            </a:r>
            <a:r>
              <a:rPr lang="en-US" sz="2000" dirty="0"/>
              <a:t>	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-4000" contrast="-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0" y="2716060"/>
            <a:ext cx="8782256" cy="10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6246220" y="156372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51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Eigene Dateien\Eigene Bilder\Netzwe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657600" cy="4981575"/>
          </a:xfrm>
          <a:prstGeom prst="rect">
            <a:avLst/>
          </a:prstGeom>
          <a:solidFill>
            <a:schemeClr val="folHlink"/>
          </a:solidFill>
          <a:ln w="508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7652" name="Textfeld 3"/>
          <p:cNvSpPr txBox="1">
            <a:spLocks noChangeArrowheads="1"/>
          </p:cNvSpPr>
          <p:nvPr/>
        </p:nvSpPr>
        <p:spPr bwMode="auto">
          <a:xfrm>
            <a:off x="3923928" y="2060848"/>
            <a:ext cx="486864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Netzwerk von Sammelhelfern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1.500 Korrespondenten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5.000 Erzählerinnen und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Erzähler (der direkten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Exploration </a:t>
            </a:r>
            <a:r>
              <a:rPr lang="de-DE" altLang="de-DE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de-DE" alt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Feldforschungsdaten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</a:t>
            </a:r>
            <a:r>
              <a:rPr lang="de-DE" altLang="de-DE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aus über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3.000 Orten </a:t>
            </a:r>
          </a:p>
        </p:txBody>
      </p:sp>
    </p:spTree>
    <p:extLst>
      <p:ext uri="{BB962C8B-B14F-4D97-AF65-F5344CB8AC3E}">
        <p14:creationId xmlns:p14="http://schemas.microsoft.com/office/powerpoint/2010/main" val="371833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9C0497-A9DA-4A4C-A96E-9C8121430C75}"/>
              </a:ext>
            </a:extLst>
          </p:cNvPr>
          <p:cNvSpPr txBox="1"/>
          <p:nvPr/>
        </p:nvSpPr>
        <p:spPr>
          <a:xfrm>
            <a:off x="269278" y="3681028"/>
            <a:ext cx="804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Kombination verschiedener Erhebungsmethoden</a:t>
            </a:r>
          </a:p>
        </p:txBody>
      </p:sp>
    </p:spTree>
    <p:extLst>
      <p:ext uri="{BB962C8B-B14F-4D97-AF65-F5344CB8AC3E}">
        <p14:creationId xmlns:p14="http://schemas.microsoft.com/office/powerpoint/2010/main" val="131085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</a:t>
            </a:r>
            <a:r>
              <a:rPr lang="de-DE" dirty="0" err="1"/>
              <a:t>Wossidlo</a:t>
            </a:r>
            <a:r>
              <a:rPr lang="de-DE" dirty="0"/>
              <a:t>-Forschungsstelle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36" y="1449980"/>
            <a:ext cx="5292588" cy="368935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6902" y="5375486"/>
            <a:ext cx="85552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Verzettelung von Fachliteratur, parallel zur Feldforschung   </a:t>
            </a:r>
          </a:p>
        </p:txBody>
      </p:sp>
      <p:pic>
        <p:nvPicPr>
          <p:cNvPr id="9" name="Picture 4" descr="C:\Users\uadmin\Pictures\Logo Homepage Sterifen noch kürz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0"/>
            <a:ext cx="5207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105A4213-9AD6-45CE-91DB-3FF6C925B173}"/>
              </a:ext>
            </a:extLst>
          </p:cNvPr>
          <p:cNvCxnSpPr>
            <a:cxnSpLocks/>
          </p:cNvCxnSpPr>
          <p:nvPr/>
        </p:nvCxnSpPr>
        <p:spPr>
          <a:xfrm flipV="1">
            <a:off x="405849" y="6040360"/>
            <a:ext cx="45633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71FEBB9-FE5F-48E8-8CE0-64071E80E18B}"/>
              </a:ext>
            </a:extLst>
          </p:cNvPr>
          <p:cNvSpPr txBox="1"/>
          <p:nvPr/>
        </p:nvSpPr>
        <p:spPr>
          <a:xfrm>
            <a:off x="1139778" y="5809527"/>
            <a:ext cx="7117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Streuungsraum wächst über Mecklenburg hinaus</a:t>
            </a:r>
          </a:p>
        </p:txBody>
      </p:sp>
    </p:spTree>
    <p:extLst>
      <p:ext uri="{BB962C8B-B14F-4D97-AF65-F5344CB8AC3E}">
        <p14:creationId xmlns:p14="http://schemas.microsoft.com/office/powerpoint/2010/main" val="2641259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9C0497-A9DA-4A4C-A96E-9C8121430C75}"/>
              </a:ext>
            </a:extLst>
          </p:cNvPr>
          <p:cNvSpPr txBox="1"/>
          <p:nvPr/>
        </p:nvSpPr>
        <p:spPr>
          <a:xfrm>
            <a:off x="1139778" y="3062772"/>
            <a:ext cx="69499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Datenmanagement per Zettelsammlung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72967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95923"/>
            <a:ext cx="6357622" cy="44638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35596" y="6138231"/>
            <a:ext cx="696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Zettelsammlung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Waren (1934)</a:t>
            </a:r>
          </a:p>
        </p:txBody>
      </p:sp>
      <p:pic>
        <p:nvPicPr>
          <p:cNvPr id="7" name="Picture 8" descr="C:\Eigene Dateien\Eigene Bilder\Weinbergschlo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1124744"/>
            <a:ext cx="2205243" cy="1423449"/>
          </a:xfrm>
          <a:prstGeom prst="rect">
            <a:avLst/>
          </a:prstGeom>
          <a:noFill/>
          <a:ln w="508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5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42988" y="6007706"/>
            <a:ext cx="676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Sammlungsbuch, großformatig (um 1890)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7" y="1099983"/>
            <a:ext cx="6306325" cy="484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45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8"/>
          <p:cNvGrpSpPr>
            <a:grpSpLocks noChangeAspect="1"/>
          </p:cNvGrpSpPr>
          <p:nvPr/>
        </p:nvGrpSpPr>
        <p:grpSpPr bwMode="auto">
          <a:xfrm>
            <a:off x="481836" y="1448780"/>
            <a:ext cx="3007221" cy="4319880"/>
            <a:chOff x="1417" y="1417"/>
            <a:chExt cx="9900" cy="14220"/>
          </a:xfrm>
        </p:grpSpPr>
        <p:sp>
          <p:nvSpPr>
            <p:cNvPr id="35844" name="AutoShape 9"/>
            <p:cNvSpPr>
              <a:spLocks noChangeAspect="1" noChangeArrowheads="1"/>
            </p:cNvSpPr>
            <p:nvPr/>
          </p:nvSpPr>
          <p:spPr bwMode="auto">
            <a:xfrm>
              <a:off x="1417" y="1417"/>
              <a:ext cx="9900" cy="14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45" name="Text Box 10"/>
            <p:cNvSpPr txBox="1">
              <a:spLocks noChangeArrowheads="1"/>
            </p:cNvSpPr>
            <p:nvPr/>
          </p:nvSpPr>
          <p:spPr bwMode="auto">
            <a:xfrm>
              <a:off x="1597" y="14377"/>
              <a:ext cx="6660" cy="1260"/>
            </a:xfrm>
            <a:prstGeom prst="rect">
              <a:avLst/>
            </a:prstGeom>
            <a:solidFill>
              <a:srgbClr val="FFF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8000" rIns="18000" bIns="18000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 sz="1000">
                <a:latin typeface="Times New Roman" pitchFamily="18" charset="0"/>
              </a:endParaRPr>
            </a:p>
          </p:txBody>
        </p:sp>
        <p:pic>
          <p:nvPicPr>
            <p:cNvPr id="35846" name="Picture 11" descr="Hand Conv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417"/>
              <a:ext cx="2795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12" descr="Hand Conv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3217"/>
              <a:ext cx="2052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13" descr="Hand Con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7177"/>
              <a:ext cx="2052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14" descr="Hand Conv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11137"/>
              <a:ext cx="2038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AutoShape 15"/>
            <p:cNvSpPr>
              <a:spLocks noChangeArrowheads="1"/>
            </p:cNvSpPr>
            <p:nvPr/>
          </p:nvSpPr>
          <p:spPr bwMode="auto">
            <a:xfrm flipH="1" flipV="1">
              <a:off x="5197" y="37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1" name="AutoShape 16"/>
            <p:cNvSpPr>
              <a:spLocks noChangeArrowheads="1"/>
            </p:cNvSpPr>
            <p:nvPr/>
          </p:nvSpPr>
          <p:spPr bwMode="auto">
            <a:xfrm flipH="1" flipV="1">
              <a:off x="5377" y="38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2" name="AutoShape 17"/>
            <p:cNvSpPr>
              <a:spLocks noChangeArrowheads="1"/>
            </p:cNvSpPr>
            <p:nvPr/>
          </p:nvSpPr>
          <p:spPr bwMode="auto">
            <a:xfrm flipH="1" flipV="1">
              <a:off x="5557" y="39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3" name="AutoShape 18"/>
            <p:cNvSpPr>
              <a:spLocks noChangeArrowheads="1"/>
            </p:cNvSpPr>
            <p:nvPr/>
          </p:nvSpPr>
          <p:spPr bwMode="auto">
            <a:xfrm flipH="1" flipV="1">
              <a:off x="5737" y="40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4" name="AutoShape 19"/>
            <p:cNvSpPr>
              <a:spLocks noChangeArrowheads="1"/>
            </p:cNvSpPr>
            <p:nvPr/>
          </p:nvSpPr>
          <p:spPr bwMode="auto">
            <a:xfrm flipH="1" flipV="1">
              <a:off x="5917" y="41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5" name="AutoShape 20"/>
            <p:cNvSpPr>
              <a:spLocks noChangeArrowheads="1"/>
            </p:cNvSpPr>
            <p:nvPr/>
          </p:nvSpPr>
          <p:spPr bwMode="auto">
            <a:xfrm flipH="1" flipV="1">
              <a:off x="6097" y="42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6" name="AutoShape 21"/>
            <p:cNvSpPr>
              <a:spLocks noChangeArrowheads="1"/>
            </p:cNvSpPr>
            <p:nvPr/>
          </p:nvSpPr>
          <p:spPr bwMode="auto">
            <a:xfrm flipH="1" flipV="1">
              <a:off x="6277" y="42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7" name="AutoShape 22"/>
            <p:cNvSpPr>
              <a:spLocks noChangeArrowheads="1"/>
            </p:cNvSpPr>
            <p:nvPr/>
          </p:nvSpPr>
          <p:spPr bwMode="auto">
            <a:xfrm flipH="1" flipV="1">
              <a:off x="6457" y="43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8" name="AutoShape 23"/>
            <p:cNvSpPr>
              <a:spLocks noChangeArrowheads="1"/>
            </p:cNvSpPr>
            <p:nvPr/>
          </p:nvSpPr>
          <p:spPr bwMode="auto">
            <a:xfrm flipH="1" flipV="1">
              <a:off x="6637" y="44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9" name="AutoShape 24"/>
            <p:cNvSpPr>
              <a:spLocks noChangeArrowheads="1"/>
            </p:cNvSpPr>
            <p:nvPr/>
          </p:nvSpPr>
          <p:spPr bwMode="auto">
            <a:xfrm flipH="1" flipV="1">
              <a:off x="6817" y="45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0" name="AutoShape 25"/>
            <p:cNvSpPr>
              <a:spLocks noChangeArrowheads="1"/>
            </p:cNvSpPr>
            <p:nvPr/>
          </p:nvSpPr>
          <p:spPr bwMode="auto">
            <a:xfrm flipH="1" flipV="1">
              <a:off x="5197" y="75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1" name="AutoShape 26"/>
            <p:cNvSpPr>
              <a:spLocks noChangeArrowheads="1"/>
            </p:cNvSpPr>
            <p:nvPr/>
          </p:nvSpPr>
          <p:spPr bwMode="auto">
            <a:xfrm flipH="1" flipV="1">
              <a:off x="5377" y="76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2" name="AutoShape 27"/>
            <p:cNvSpPr>
              <a:spLocks noChangeArrowheads="1"/>
            </p:cNvSpPr>
            <p:nvPr/>
          </p:nvSpPr>
          <p:spPr bwMode="auto">
            <a:xfrm flipH="1" flipV="1">
              <a:off x="5557" y="77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3" name="AutoShape 28"/>
            <p:cNvSpPr>
              <a:spLocks noChangeArrowheads="1"/>
            </p:cNvSpPr>
            <p:nvPr/>
          </p:nvSpPr>
          <p:spPr bwMode="auto">
            <a:xfrm flipH="1" flipV="1">
              <a:off x="5737" y="78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4" name="AutoShape 29"/>
            <p:cNvSpPr>
              <a:spLocks noChangeArrowheads="1"/>
            </p:cNvSpPr>
            <p:nvPr/>
          </p:nvSpPr>
          <p:spPr bwMode="auto">
            <a:xfrm flipH="1" flipV="1">
              <a:off x="5917" y="78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5" name="AutoShape 30"/>
            <p:cNvSpPr>
              <a:spLocks noChangeArrowheads="1"/>
            </p:cNvSpPr>
            <p:nvPr/>
          </p:nvSpPr>
          <p:spPr bwMode="auto">
            <a:xfrm flipH="1" flipV="1">
              <a:off x="6097" y="79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6" name="AutoShape 31"/>
            <p:cNvSpPr>
              <a:spLocks noChangeArrowheads="1"/>
            </p:cNvSpPr>
            <p:nvPr/>
          </p:nvSpPr>
          <p:spPr bwMode="auto">
            <a:xfrm flipH="1" flipV="1">
              <a:off x="6277" y="80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7" name="AutoShape 32"/>
            <p:cNvSpPr>
              <a:spLocks noChangeArrowheads="1"/>
            </p:cNvSpPr>
            <p:nvPr/>
          </p:nvSpPr>
          <p:spPr bwMode="auto">
            <a:xfrm flipH="1" flipV="1">
              <a:off x="6457" y="81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8" name="AutoShape 33"/>
            <p:cNvSpPr>
              <a:spLocks noChangeArrowheads="1"/>
            </p:cNvSpPr>
            <p:nvPr/>
          </p:nvSpPr>
          <p:spPr bwMode="auto">
            <a:xfrm flipH="1" flipV="1">
              <a:off x="6637" y="82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9" name="AutoShape 34"/>
            <p:cNvSpPr>
              <a:spLocks noChangeArrowheads="1"/>
            </p:cNvSpPr>
            <p:nvPr/>
          </p:nvSpPr>
          <p:spPr bwMode="auto">
            <a:xfrm flipH="1" flipV="1">
              <a:off x="6817" y="83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0" name="AutoShape 35"/>
            <p:cNvSpPr>
              <a:spLocks noChangeArrowheads="1"/>
            </p:cNvSpPr>
            <p:nvPr/>
          </p:nvSpPr>
          <p:spPr bwMode="auto">
            <a:xfrm flipH="1" flipV="1">
              <a:off x="6997" y="84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1" name="AutoShape 36"/>
            <p:cNvSpPr>
              <a:spLocks noChangeArrowheads="1"/>
            </p:cNvSpPr>
            <p:nvPr/>
          </p:nvSpPr>
          <p:spPr bwMode="auto">
            <a:xfrm flipH="1" flipV="1">
              <a:off x="7177" y="85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2" name="AutoShape 37"/>
            <p:cNvSpPr>
              <a:spLocks noChangeArrowheads="1"/>
            </p:cNvSpPr>
            <p:nvPr/>
          </p:nvSpPr>
          <p:spPr bwMode="auto">
            <a:xfrm flipH="1" flipV="1">
              <a:off x="7357" y="86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3" name="AutoShape 38"/>
            <p:cNvSpPr>
              <a:spLocks noChangeArrowheads="1"/>
            </p:cNvSpPr>
            <p:nvPr/>
          </p:nvSpPr>
          <p:spPr bwMode="auto">
            <a:xfrm flipH="1" flipV="1">
              <a:off x="7537" y="87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4" name="AutoShape 39"/>
            <p:cNvSpPr>
              <a:spLocks noChangeArrowheads="1"/>
            </p:cNvSpPr>
            <p:nvPr/>
          </p:nvSpPr>
          <p:spPr bwMode="auto">
            <a:xfrm flipH="1" flipV="1">
              <a:off x="7717" y="87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5" name="AutoShape 40"/>
            <p:cNvSpPr>
              <a:spLocks noChangeArrowheads="1"/>
            </p:cNvSpPr>
            <p:nvPr/>
          </p:nvSpPr>
          <p:spPr bwMode="auto">
            <a:xfrm flipH="1" flipV="1">
              <a:off x="7897" y="88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6" name="AutoShape 41"/>
            <p:cNvSpPr>
              <a:spLocks noChangeArrowheads="1"/>
            </p:cNvSpPr>
            <p:nvPr/>
          </p:nvSpPr>
          <p:spPr bwMode="auto">
            <a:xfrm flipH="1" flipV="1">
              <a:off x="5197" y="116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7" name="AutoShape 42"/>
            <p:cNvSpPr>
              <a:spLocks noChangeArrowheads="1"/>
            </p:cNvSpPr>
            <p:nvPr/>
          </p:nvSpPr>
          <p:spPr bwMode="auto">
            <a:xfrm flipH="1" flipV="1">
              <a:off x="5377" y="117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8" name="AutoShape 43"/>
            <p:cNvSpPr>
              <a:spLocks noChangeArrowheads="1"/>
            </p:cNvSpPr>
            <p:nvPr/>
          </p:nvSpPr>
          <p:spPr bwMode="auto">
            <a:xfrm flipH="1" flipV="1">
              <a:off x="5557" y="118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9" name="AutoShape 44"/>
            <p:cNvSpPr>
              <a:spLocks noChangeArrowheads="1"/>
            </p:cNvSpPr>
            <p:nvPr/>
          </p:nvSpPr>
          <p:spPr bwMode="auto">
            <a:xfrm flipH="1" flipV="1">
              <a:off x="5737" y="119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0" name="AutoShape 45"/>
            <p:cNvSpPr>
              <a:spLocks noChangeArrowheads="1"/>
            </p:cNvSpPr>
            <p:nvPr/>
          </p:nvSpPr>
          <p:spPr bwMode="auto">
            <a:xfrm flipH="1" flipV="1">
              <a:off x="5917" y="120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1" name="AutoShape 46"/>
            <p:cNvSpPr>
              <a:spLocks noChangeArrowheads="1"/>
            </p:cNvSpPr>
            <p:nvPr/>
          </p:nvSpPr>
          <p:spPr bwMode="auto">
            <a:xfrm flipH="1" flipV="1">
              <a:off x="6097" y="121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2" name="AutoShape 47"/>
            <p:cNvSpPr>
              <a:spLocks noChangeArrowheads="1"/>
            </p:cNvSpPr>
            <p:nvPr/>
          </p:nvSpPr>
          <p:spPr bwMode="auto">
            <a:xfrm flipH="1" flipV="1">
              <a:off x="6277" y="122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3" name="AutoShape 48"/>
            <p:cNvSpPr>
              <a:spLocks noChangeArrowheads="1"/>
            </p:cNvSpPr>
            <p:nvPr/>
          </p:nvSpPr>
          <p:spPr bwMode="auto">
            <a:xfrm flipH="1" flipV="1">
              <a:off x="6457" y="123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4" name="AutoShape 49"/>
            <p:cNvSpPr>
              <a:spLocks noChangeArrowheads="1"/>
            </p:cNvSpPr>
            <p:nvPr/>
          </p:nvSpPr>
          <p:spPr bwMode="auto">
            <a:xfrm flipH="1" flipV="1">
              <a:off x="6637" y="123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5" name="AutoShape 50"/>
            <p:cNvSpPr>
              <a:spLocks noChangeArrowheads="1"/>
            </p:cNvSpPr>
            <p:nvPr/>
          </p:nvSpPr>
          <p:spPr bwMode="auto">
            <a:xfrm flipH="1" flipV="1">
              <a:off x="6817" y="124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6" name="AutoShape 51"/>
            <p:cNvSpPr>
              <a:spLocks noChangeArrowheads="1"/>
            </p:cNvSpPr>
            <p:nvPr/>
          </p:nvSpPr>
          <p:spPr bwMode="auto">
            <a:xfrm flipH="1" flipV="1">
              <a:off x="6997" y="125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7" name="AutoShape 52"/>
            <p:cNvSpPr>
              <a:spLocks noChangeArrowheads="1"/>
            </p:cNvSpPr>
            <p:nvPr/>
          </p:nvSpPr>
          <p:spPr bwMode="auto">
            <a:xfrm flipH="1" flipV="1">
              <a:off x="7177" y="126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888" name="Group 53"/>
            <p:cNvGrpSpPr>
              <a:grpSpLocks/>
            </p:cNvGrpSpPr>
            <p:nvPr/>
          </p:nvGrpSpPr>
          <p:grpSpPr bwMode="auto">
            <a:xfrm>
              <a:off x="6997" y="3037"/>
              <a:ext cx="2880" cy="1980"/>
              <a:chOff x="7537" y="10417"/>
              <a:chExt cx="2880" cy="1980"/>
            </a:xfrm>
          </p:grpSpPr>
          <p:sp>
            <p:nvSpPr>
              <p:cNvPr id="35914" name="AutoShape 54"/>
              <p:cNvSpPr>
                <a:spLocks noChangeArrowheads="1"/>
              </p:cNvSpPr>
              <p:nvPr/>
            </p:nvSpPr>
            <p:spPr bwMode="auto">
              <a:xfrm flipH="1" flipV="1">
                <a:off x="7537" y="1041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5" name="Picture 55" descr="Hand Zettel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2" y="10670"/>
                <a:ext cx="2700" cy="1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89" name="AutoShape 56"/>
            <p:cNvSpPr>
              <a:spLocks noChangeArrowheads="1"/>
            </p:cNvSpPr>
            <p:nvPr/>
          </p:nvSpPr>
          <p:spPr bwMode="auto">
            <a:xfrm flipH="1" flipV="1">
              <a:off x="7177" y="47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0" name="AutoShape 57"/>
            <p:cNvSpPr>
              <a:spLocks noChangeArrowheads="1"/>
            </p:cNvSpPr>
            <p:nvPr/>
          </p:nvSpPr>
          <p:spPr bwMode="auto">
            <a:xfrm flipH="1" flipV="1">
              <a:off x="7357" y="48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1" name="AutoShape 58"/>
            <p:cNvSpPr>
              <a:spLocks noChangeArrowheads="1"/>
            </p:cNvSpPr>
            <p:nvPr/>
          </p:nvSpPr>
          <p:spPr bwMode="auto">
            <a:xfrm flipH="1" flipV="1">
              <a:off x="7537" y="49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2" name="AutoShape 59"/>
            <p:cNvSpPr>
              <a:spLocks noChangeArrowheads="1"/>
            </p:cNvSpPr>
            <p:nvPr/>
          </p:nvSpPr>
          <p:spPr bwMode="auto">
            <a:xfrm flipH="1" flipV="1">
              <a:off x="7717" y="50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3" name="AutoShape 60"/>
            <p:cNvSpPr>
              <a:spLocks noChangeArrowheads="1"/>
            </p:cNvSpPr>
            <p:nvPr/>
          </p:nvSpPr>
          <p:spPr bwMode="auto">
            <a:xfrm flipH="1" flipV="1">
              <a:off x="7897" y="51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4" name="AutoShape 61"/>
            <p:cNvSpPr>
              <a:spLocks noChangeArrowheads="1"/>
            </p:cNvSpPr>
            <p:nvPr/>
          </p:nvSpPr>
          <p:spPr bwMode="auto">
            <a:xfrm flipH="1" flipV="1">
              <a:off x="8077" y="51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5" name="AutoShape 62"/>
            <p:cNvSpPr>
              <a:spLocks noChangeArrowheads="1"/>
            </p:cNvSpPr>
            <p:nvPr/>
          </p:nvSpPr>
          <p:spPr bwMode="auto">
            <a:xfrm flipH="1" flipV="1">
              <a:off x="8257" y="52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6" name="AutoShape 63"/>
            <p:cNvSpPr>
              <a:spLocks noChangeArrowheads="1"/>
            </p:cNvSpPr>
            <p:nvPr/>
          </p:nvSpPr>
          <p:spPr bwMode="auto">
            <a:xfrm flipH="1" flipV="1">
              <a:off x="8437" y="53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7" name="AutoShape 64"/>
            <p:cNvSpPr>
              <a:spLocks noChangeArrowheads="1"/>
            </p:cNvSpPr>
            <p:nvPr/>
          </p:nvSpPr>
          <p:spPr bwMode="auto">
            <a:xfrm flipH="1" flipV="1">
              <a:off x="8617" y="54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898" name="Group 65"/>
            <p:cNvGrpSpPr>
              <a:grpSpLocks/>
            </p:cNvGrpSpPr>
            <p:nvPr/>
          </p:nvGrpSpPr>
          <p:grpSpPr bwMode="auto">
            <a:xfrm>
              <a:off x="8077" y="7357"/>
              <a:ext cx="2880" cy="1980"/>
              <a:chOff x="7537" y="8257"/>
              <a:chExt cx="2880" cy="1980"/>
            </a:xfrm>
          </p:grpSpPr>
          <p:sp>
            <p:nvSpPr>
              <p:cNvPr id="35912" name="AutoShape 66"/>
              <p:cNvSpPr>
                <a:spLocks noChangeArrowheads="1"/>
              </p:cNvSpPr>
              <p:nvPr/>
            </p:nvSpPr>
            <p:spPr bwMode="auto">
              <a:xfrm flipH="1" flipV="1">
                <a:off x="7537" y="825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3" name="Picture 67" descr="Hand Zettel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2" y="8557"/>
                <a:ext cx="270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99" name="AutoShape 68"/>
            <p:cNvSpPr>
              <a:spLocks noChangeArrowheads="1"/>
            </p:cNvSpPr>
            <p:nvPr/>
          </p:nvSpPr>
          <p:spPr bwMode="auto">
            <a:xfrm flipH="1" flipV="1">
              <a:off x="8257" y="90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0" name="AutoShape 69"/>
            <p:cNvSpPr>
              <a:spLocks noChangeArrowheads="1"/>
            </p:cNvSpPr>
            <p:nvPr/>
          </p:nvSpPr>
          <p:spPr bwMode="auto">
            <a:xfrm flipH="1" flipV="1">
              <a:off x="8437" y="91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1" name="AutoShape 70"/>
            <p:cNvSpPr>
              <a:spLocks noChangeArrowheads="1"/>
            </p:cNvSpPr>
            <p:nvPr/>
          </p:nvSpPr>
          <p:spPr bwMode="auto">
            <a:xfrm flipH="1" flipV="1">
              <a:off x="8617" y="92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902" name="Group 71"/>
            <p:cNvGrpSpPr>
              <a:grpSpLocks/>
            </p:cNvGrpSpPr>
            <p:nvPr/>
          </p:nvGrpSpPr>
          <p:grpSpPr bwMode="auto">
            <a:xfrm>
              <a:off x="7357" y="11137"/>
              <a:ext cx="2880" cy="1980"/>
              <a:chOff x="7537" y="12577"/>
              <a:chExt cx="2880" cy="1980"/>
            </a:xfrm>
          </p:grpSpPr>
          <p:sp>
            <p:nvSpPr>
              <p:cNvPr id="35910" name="AutoShape 72"/>
              <p:cNvSpPr>
                <a:spLocks noChangeArrowheads="1"/>
              </p:cNvSpPr>
              <p:nvPr/>
            </p:nvSpPr>
            <p:spPr bwMode="auto">
              <a:xfrm flipH="1" flipV="1">
                <a:off x="7537" y="1257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1" name="Picture 73" descr="Hand Zettel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2" y="12877"/>
                <a:ext cx="2700" cy="1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903" name="AutoShape 74"/>
            <p:cNvSpPr>
              <a:spLocks noChangeArrowheads="1"/>
            </p:cNvSpPr>
            <p:nvPr/>
          </p:nvSpPr>
          <p:spPr bwMode="auto">
            <a:xfrm flipH="1" flipV="1">
              <a:off x="7537" y="128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4" name="AutoShape 75"/>
            <p:cNvSpPr>
              <a:spLocks noChangeArrowheads="1"/>
            </p:cNvSpPr>
            <p:nvPr/>
          </p:nvSpPr>
          <p:spPr bwMode="auto">
            <a:xfrm flipH="1" flipV="1">
              <a:off x="7717" y="129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5" name="AutoShape 76"/>
            <p:cNvSpPr>
              <a:spLocks noChangeArrowheads="1"/>
            </p:cNvSpPr>
            <p:nvPr/>
          </p:nvSpPr>
          <p:spPr bwMode="auto">
            <a:xfrm flipH="1" flipV="1">
              <a:off x="7897" y="130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6" name="AutoShape 77"/>
            <p:cNvSpPr>
              <a:spLocks noChangeArrowheads="1"/>
            </p:cNvSpPr>
            <p:nvPr/>
          </p:nvSpPr>
          <p:spPr bwMode="auto">
            <a:xfrm flipH="1" flipV="1">
              <a:off x="8077" y="131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7" name="AutoShape 78"/>
            <p:cNvSpPr>
              <a:spLocks noChangeArrowheads="1"/>
            </p:cNvSpPr>
            <p:nvPr/>
          </p:nvSpPr>
          <p:spPr bwMode="auto">
            <a:xfrm flipH="1" flipV="1">
              <a:off x="8257" y="132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8" name="AutoShape 79"/>
            <p:cNvSpPr>
              <a:spLocks noChangeArrowheads="1"/>
            </p:cNvSpPr>
            <p:nvPr/>
          </p:nvSpPr>
          <p:spPr bwMode="auto">
            <a:xfrm flipH="1" flipV="1">
              <a:off x="8437" y="132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9" name="AutoShape 80"/>
            <p:cNvSpPr>
              <a:spLocks noChangeArrowheads="1"/>
            </p:cNvSpPr>
            <p:nvPr/>
          </p:nvSpPr>
          <p:spPr bwMode="auto">
            <a:xfrm flipH="1" flipV="1">
              <a:off x="8617" y="134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8182" y="5695163"/>
            <a:ext cx="6544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Zettelkastenprinzip </a:t>
            </a:r>
          </a:p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(dynamisches Wissenssystem)</a:t>
            </a:r>
          </a:p>
        </p:txBody>
      </p:sp>
      <p:pic>
        <p:nvPicPr>
          <p:cNvPr id="77" name="Picture 2" descr="E:\Tang Kristensen\Kastengeöffn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847925"/>
            <a:ext cx="4335720" cy="29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5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8"/>
          <p:cNvGrpSpPr>
            <a:grpSpLocks noChangeAspect="1"/>
          </p:cNvGrpSpPr>
          <p:nvPr/>
        </p:nvGrpSpPr>
        <p:grpSpPr bwMode="auto">
          <a:xfrm>
            <a:off x="481837" y="1448780"/>
            <a:ext cx="2037936" cy="2927500"/>
            <a:chOff x="1417" y="1417"/>
            <a:chExt cx="9900" cy="14220"/>
          </a:xfrm>
        </p:grpSpPr>
        <p:sp>
          <p:nvSpPr>
            <p:cNvPr id="35844" name="AutoShape 9"/>
            <p:cNvSpPr>
              <a:spLocks noChangeAspect="1" noChangeArrowheads="1"/>
            </p:cNvSpPr>
            <p:nvPr/>
          </p:nvSpPr>
          <p:spPr bwMode="auto">
            <a:xfrm>
              <a:off x="1417" y="1417"/>
              <a:ext cx="9900" cy="14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45" name="Text Box 10"/>
            <p:cNvSpPr txBox="1">
              <a:spLocks noChangeArrowheads="1"/>
            </p:cNvSpPr>
            <p:nvPr/>
          </p:nvSpPr>
          <p:spPr bwMode="auto">
            <a:xfrm>
              <a:off x="1597" y="14377"/>
              <a:ext cx="6660" cy="1260"/>
            </a:xfrm>
            <a:prstGeom prst="rect">
              <a:avLst/>
            </a:prstGeom>
            <a:solidFill>
              <a:srgbClr val="FFF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8000" rIns="18000" bIns="18000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 sz="1000">
                <a:latin typeface="Times New Roman" pitchFamily="18" charset="0"/>
              </a:endParaRPr>
            </a:p>
          </p:txBody>
        </p:sp>
        <p:pic>
          <p:nvPicPr>
            <p:cNvPr id="35846" name="Picture 11" descr="Hand Conv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417"/>
              <a:ext cx="2795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12" descr="Hand Conv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3217"/>
              <a:ext cx="2052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13" descr="Hand Conv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7177"/>
              <a:ext cx="2052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14" descr="Hand Conv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11137"/>
              <a:ext cx="2038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AutoShape 15"/>
            <p:cNvSpPr>
              <a:spLocks noChangeArrowheads="1"/>
            </p:cNvSpPr>
            <p:nvPr/>
          </p:nvSpPr>
          <p:spPr bwMode="auto">
            <a:xfrm flipH="1" flipV="1">
              <a:off x="5197" y="37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1" name="AutoShape 16"/>
            <p:cNvSpPr>
              <a:spLocks noChangeArrowheads="1"/>
            </p:cNvSpPr>
            <p:nvPr/>
          </p:nvSpPr>
          <p:spPr bwMode="auto">
            <a:xfrm flipH="1" flipV="1">
              <a:off x="5377" y="38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2" name="AutoShape 17"/>
            <p:cNvSpPr>
              <a:spLocks noChangeArrowheads="1"/>
            </p:cNvSpPr>
            <p:nvPr/>
          </p:nvSpPr>
          <p:spPr bwMode="auto">
            <a:xfrm flipH="1" flipV="1">
              <a:off x="5557" y="39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3" name="AutoShape 18"/>
            <p:cNvSpPr>
              <a:spLocks noChangeArrowheads="1"/>
            </p:cNvSpPr>
            <p:nvPr/>
          </p:nvSpPr>
          <p:spPr bwMode="auto">
            <a:xfrm flipH="1" flipV="1">
              <a:off x="5737" y="40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4" name="AutoShape 19"/>
            <p:cNvSpPr>
              <a:spLocks noChangeArrowheads="1"/>
            </p:cNvSpPr>
            <p:nvPr/>
          </p:nvSpPr>
          <p:spPr bwMode="auto">
            <a:xfrm flipH="1" flipV="1">
              <a:off x="5917" y="41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5" name="AutoShape 20"/>
            <p:cNvSpPr>
              <a:spLocks noChangeArrowheads="1"/>
            </p:cNvSpPr>
            <p:nvPr/>
          </p:nvSpPr>
          <p:spPr bwMode="auto">
            <a:xfrm flipH="1" flipV="1">
              <a:off x="6097" y="42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6" name="AutoShape 21"/>
            <p:cNvSpPr>
              <a:spLocks noChangeArrowheads="1"/>
            </p:cNvSpPr>
            <p:nvPr/>
          </p:nvSpPr>
          <p:spPr bwMode="auto">
            <a:xfrm flipH="1" flipV="1">
              <a:off x="6277" y="42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7" name="AutoShape 22"/>
            <p:cNvSpPr>
              <a:spLocks noChangeArrowheads="1"/>
            </p:cNvSpPr>
            <p:nvPr/>
          </p:nvSpPr>
          <p:spPr bwMode="auto">
            <a:xfrm flipH="1" flipV="1">
              <a:off x="6457" y="43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8" name="AutoShape 23"/>
            <p:cNvSpPr>
              <a:spLocks noChangeArrowheads="1"/>
            </p:cNvSpPr>
            <p:nvPr/>
          </p:nvSpPr>
          <p:spPr bwMode="auto">
            <a:xfrm flipH="1" flipV="1">
              <a:off x="6637" y="44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59" name="AutoShape 24"/>
            <p:cNvSpPr>
              <a:spLocks noChangeArrowheads="1"/>
            </p:cNvSpPr>
            <p:nvPr/>
          </p:nvSpPr>
          <p:spPr bwMode="auto">
            <a:xfrm flipH="1" flipV="1">
              <a:off x="6817" y="45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0" name="AutoShape 25"/>
            <p:cNvSpPr>
              <a:spLocks noChangeArrowheads="1"/>
            </p:cNvSpPr>
            <p:nvPr/>
          </p:nvSpPr>
          <p:spPr bwMode="auto">
            <a:xfrm flipH="1" flipV="1">
              <a:off x="5197" y="75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1" name="AutoShape 26"/>
            <p:cNvSpPr>
              <a:spLocks noChangeArrowheads="1"/>
            </p:cNvSpPr>
            <p:nvPr/>
          </p:nvSpPr>
          <p:spPr bwMode="auto">
            <a:xfrm flipH="1" flipV="1">
              <a:off x="5377" y="76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2" name="AutoShape 27"/>
            <p:cNvSpPr>
              <a:spLocks noChangeArrowheads="1"/>
            </p:cNvSpPr>
            <p:nvPr/>
          </p:nvSpPr>
          <p:spPr bwMode="auto">
            <a:xfrm flipH="1" flipV="1">
              <a:off x="5557" y="77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3" name="AutoShape 28"/>
            <p:cNvSpPr>
              <a:spLocks noChangeArrowheads="1"/>
            </p:cNvSpPr>
            <p:nvPr/>
          </p:nvSpPr>
          <p:spPr bwMode="auto">
            <a:xfrm flipH="1" flipV="1">
              <a:off x="5737" y="78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4" name="AutoShape 29"/>
            <p:cNvSpPr>
              <a:spLocks noChangeArrowheads="1"/>
            </p:cNvSpPr>
            <p:nvPr/>
          </p:nvSpPr>
          <p:spPr bwMode="auto">
            <a:xfrm flipH="1" flipV="1">
              <a:off x="5917" y="78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5" name="AutoShape 30"/>
            <p:cNvSpPr>
              <a:spLocks noChangeArrowheads="1"/>
            </p:cNvSpPr>
            <p:nvPr/>
          </p:nvSpPr>
          <p:spPr bwMode="auto">
            <a:xfrm flipH="1" flipV="1">
              <a:off x="6097" y="79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6" name="AutoShape 31"/>
            <p:cNvSpPr>
              <a:spLocks noChangeArrowheads="1"/>
            </p:cNvSpPr>
            <p:nvPr/>
          </p:nvSpPr>
          <p:spPr bwMode="auto">
            <a:xfrm flipH="1" flipV="1">
              <a:off x="6277" y="80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7" name="AutoShape 32"/>
            <p:cNvSpPr>
              <a:spLocks noChangeArrowheads="1"/>
            </p:cNvSpPr>
            <p:nvPr/>
          </p:nvSpPr>
          <p:spPr bwMode="auto">
            <a:xfrm flipH="1" flipV="1">
              <a:off x="6457" y="81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8" name="AutoShape 33"/>
            <p:cNvSpPr>
              <a:spLocks noChangeArrowheads="1"/>
            </p:cNvSpPr>
            <p:nvPr/>
          </p:nvSpPr>
          <p:spPr bwMode="auto">
            <a:xfrm flipH="1" flipV="1">
              <a:off x="6637" y="82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69" name="AutoShape 34"/>
            <p:cNvSpPr>
              <a:spLocks noChangeArrowheads="1"/>
            </p:cNvSpPr>
            <p:nvPr/>
          </p:nvSpPr>
          <p:spPr bwMode="auto">
            <a:xfrm flipH="1" flipV="1">
              <a:off x="6817" y="83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0" name="AutoShape 35"/>
            <p:cNvSpPr>
              <a:spLocks noChangeArrowheads="1"/>
            </p:cNvSpPr>
            <p:nvPr/>
          </p:nvSpPr>
          <p:spPr bwMode="auto">
            <a:xfrm flipH="1" flipV="1">
              <a:off x="6997" y="84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1" name="AutoShape 36"/>
            <p:cNvSpPr>
              <a:spLocks noChangeArrowheads="1"/>
            </p:cNvSpPr>
            <p:nvPr/>
          </p:nvSpPr>
          <p:spPr bwMode="auto">
            <a:xfrm flipH="1" flipV="1">
              <a:off x="7177" y="85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2" name="AutoShape 37"/>
            <p:cNvSpPr>
              <a:spLocks noChangeArrowheads="1"/>
            </p:cNvSpPr>
            <p:nvPr/>
          </p:nvSpPr>
          <p:spPr bwMode="auto">
            <a:xfrm flipH="1" flipV="1">
              <a:off x="7357" y="86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3" name="AutoShape 38"/>
            <p:cNvSpPr>
              <a:spLocks noChangeArrowheads="1"/>
            </p:cNvSpPr>
            <p:nvPr/>
          </p:nvSpPr>
          <p:spPr bwMode="auto">
            <a:xfrm flipH="1" flipV="1">
              <a:off x="7537" y="87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4" name="AutoShape 39"/>
            <p:cNvSpPr>
              <a:spLocks noChangeArrowheads="1"/>
            </p:cNvSpPr>
            <p:nvPr/>
          </p:nvSpPr>
          <p:spPr bwMode="auto">
            <a:xfrm flipH="1" flipV="1">
              <a:off x="7717" y="87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5" name="AutoShape 40"/>
            <p:cNvSpPr>
              <a:spLocks noChangeArrowheads="1"/>
            </p:cNvSpPr>
            <p:nvPr/>
          </p:nvSpPr>
          <p:spPr bwMode="auto">
            <a:xfrm flipH="1" flipV="1">
              <a:off x="7897" y="88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6" name="AutoShape 41"/>
            <p:cNvSpPr>
              <a:spLocks noChangeArrowheads="1"/>
            </p:cNvSpPr>
            <p:nvPr/>
          </p:nvSpPr>
          <p:spPr bwMode="auto">
            <a:xfrm flipH="1" flipV="1">
              <a:off x="5197" y="116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7" name="AutoShape 42"/>
            <p:cNvSpPr>
              <a:spLocks noChangeArrowheads="1"/>
            </p:cNvSpPr>
            <p:nvPr/>
          </p:nvSpPr>
          <p:spPr bwMode="auto">
            <a:xfrm flipH="1" flipV="1">
              <a:off x="5377" y="117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8" name="AutoShape 43"/>
            <p:cNvSpPr>
              <a:spLocks noChangeArrowheads="1"/>
            </p:cNvSpPr>
            <p:nvPr/>
          </p:nvSpPr>
          <p:spPr bwMode="auto">
            <a:xfrm flipH="1" flipV="1">
              <a:off x="5557" y="118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79" name="AutoShape 44"/>
            <p:cNvSpPr>
              <a:spLocks noChangeArrowheads="1"/>
            </p:cNvSpPr>
            <p:nvPr/>
          </p:nvSpPr>
          <p:spPr bwMode="auto">
            <a:xfrm flipH="1" flipV="1">
              <a:off x="5737" y="119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0" name="AutoShape 45"/>
            <p:cNvSpPr>
              <a:spLocks noChangeArrowheads="1"/>
            </p:cNvSpPr>
            <p:nvPr/>
          </p:nvSpPr>
          <p:spPr bwMode="auto">
            <a:xfrm flipH="1" flipV="1">
              <a:off x="5917" y="120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1" name="AutoShape 46"/>
            <p:cNvSpPr>
              <a:spLocks noChangeArrowheads="1"/>
            </p:cNvSpPr>
            <p:nvPr/>
          </p:nvSpPr>
          <p:spPr bwMode="auto">
            <a:xfrm flipH="1" flipV="1">
              <a:off x="6097" y="121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2" name="AutoShape 47"/>
            <p:cNvSpPr>
              <a:spLocks noChangeArrowheads="1"/>
            </p:cNvSpPr>
            <p:nvPr/>
          </p:nvSpPr>
          <p:spPr bwMode="auto">
            <a:xfrm flipH="1" flipV="1">
              <a:off x="6277" y="122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3" name="AutoShape 48"/>
            <p:cNvSpPr>
              <a:spLocks noChangeArrowheads="1"/>
            </p:cNvSpPr>
            <p:nvPr/>
          </p:nvSpPr>
          <p:spPr bwMode="auto">
            <a:xfrm flipH="1" flipV="1">
              <a:off x="6457" y="123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4" name="AutoShape 49"/>
            <p:cNvSpPr>
              <a:spLocks noChangeArrowheads="1"/>
            </p:cNvSpPr>
            <p:nvPr/>
          </p:nvSpPr>
          <p:spPr bwMode="auto">
            <a:xfrm flipH="1" flipV="1">
              <a:off x="6637" y="123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5" name="AutoShape 50"/>
            <p:cNvSpPr>
              <a:spLocks noChangeArrowheads="1"/>
            </p:cNvSpPr>
            <p:nvPr/>
          </p:nvSpPr>
          <p:spPr bwMode="auto">
            <a:xfrm flipH="1" flipV="1">
              <a:off x="6817" y="124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6" name="AutoShape 51"/>
            <p:cNvSpPr>
              <a:spLocks noChangeArrowheads="1"/>
            </p:cNvSpPr>
            <p:nvPr/>
          </p:nvSpPr>
          <p:spPr bwMode="auto">
            <a:xfrm flipH="1" flipV="1">
              <a:off x="6997" y="125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87" name="AutoShape 52"/>
            <p:cNvSpPr>
              <a:spLocks noChangeArrowheads="1"/>
            </p:cNvSpPr>
            <p:nvPr/>
          </p:nvSpPr>
          <p:spPr bwMode="auto">
            <a:xfrm flipH="1" flipV="1">
              <a:off x="7177" y="126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888" name="Group 53"/>
            <p:cNvGrpSpPr>
              <a:grpSpLocks/>
            </p:cNvGrpSpPr>
            <p:nvPr/>
          </p:nvGrpSpPr>
          <p:grpSpPr bwMode="auto">
            <a:xfrm>
              <a:off x="6997" y="3037"/>
              <a:ext cx="2880" cy="1980"/>
              <a:chOff x="7537" y="10417"/>
              <a:chExt cx="2880" cy="1980"/>
            </a:xfrm>
          </p:grpSpPr>
          <p:sp>
            <p:nvSpPr>
              <p:cNvPr id="35914" name="AutoShape 54"/>
              <p:cNvSpPr>
                <a:spLocks noChangeArrowheads="1"/>
              </p:cNvSpPr>
              <p:nvPr/>
            </p:nvSpPr>
            <p:spPr bwMode="auto">
              <a:xfrm flipH="1" flipV="1">
                <a:off x="7537" y="1041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5" name="Picture 55" descr="Hand Zettel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2" y="10670"/>
                <a:ext cx="2700" cy="1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89" name="AutoShape 56"/>
            <p:cNvSpPr>
              <a:spLocks noChangeArrowheads="1"/>
            </p:cNvSpPr>
            <p:nvPr/>
          </p:nvSpPr>
          <p:spPr bwMode="auto">
            <a:xfrm flipH="1" flipV="1">
              <a:off x="7177" y="47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0" name="AutoShape 57"/>
            <p:cNvSpPr>
              <a:spLocks noChangeArrowheads="1"/>
            </p:cNvSpPr>
            <p:nvPr/>
          </p:nvSpPr>
          <p:spPr bwMode="auto">
            <a:xfrm flipH="1" flipV="1">
              <a:off x="7357" y="48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1" name="AutoShape 58"/>
            <p:cNvSpPr>
              <a:spLocks noChangeArrowheads="1"/>
            </p:cNvSpPr>
            <p:nvPr/>
          </p:nvSpPr>
          <p:spPr bwMode="auto">
            <a:xfrm flipH="1" flipV="1">
              <a:off x="7537" y="49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2" name="AutoShape 59"/>
            <p:cNvSpPr>
              <a:spLocks noChangeArrowheads="1"/>
            </p:cNvSpPr>
            <p:nvPr/>
          </p:nvSpPr>
          <p:spPr bwMode="auto">
            <a:xfrm flipH="1" flipV="1">
              <a:off x="7717" y="50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3" name="AutoShape 60"/>
            <p:cNvSpPr>
              <a:spLocks noChangeArrowheads="1"/>
            </p:cNvSpPr>
            <p:nvPr/>
          </p:nvSpPr>
          <p:spPr bwMode="auto">
            <a:xfrm flipH="1" flipV="1">
              <a:off x="7897" y="51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4" name="AutoShape 61"/>
            <p:cNvSpPr>
              <a:spLocks noChangeArrowheads="1"/>
            </p:cNvSpPr>
            <p:nvPr/>
          </p:nvSpPr>
          <p:spPr bwMode="auto">
            <a:xfrm flipH="1" flipV="1">
              <a:off x="8077" y="51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5" name="AutoShape 62"/>
            <p:cNvSpPr>
              <a:spLocks noChangeArrowheads="1"/>
            </p:cNvSpPr>
            <p:nvPr/>
          </p:nvSpPr>
          <p:spPr bwMode="auto">
            <a:xfrm flipH="1" flipV="1">
              <a:off x="8257" y="528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6" name="AutoShape 63"/>
            <p:cNvSpPr>
              <a:spLocks noChangeArrowheads="1"/>
            </p:cNvSpPr>
            <p:nvPr/>
          </p:nvSpPr>
          <p:spPr bwMode="auto">
            <a:xfrm flipH="1" flipV="1">
              <a:off x="8437" y="53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897" name="AutoShape 64"/>
            <p:cNvSpPr>
              <a:spLocks noChangeArrowheads="1"/>
            </p:cNvSpPr>
            <p:nvPr/>
          </p:nvSpPr>
          <p:spPr bwMode="auto">
            <a:xfrm flipH="1" flipV="1">
              <a:off x="8617" y="54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898" name="Group 65"/>
            <p:cNvGrpSpPr>
              <a:grpSpLocks/>
            </p:cNvGrpSpPr>
            <p:nvPr/>
          </p:nvGrpSpPr>
          <p:grpSpPr bwMode="auto">
            <a:xfrm>
              <a:off x="8077" y="7357"/>
              <a:ext cx="2880" cy="1980"/>
              <a:chOff x="7537" y="8257"/>
              <a:chExt cx="2880" cy="1980"/>
            </a:xfrm>
          </p:grpSpPr>
          <p:sp>
            <p:nvSpPr>
              <p:cNvPr id="35912" name="AutoShape 66"/>
              <p:cNvSpPr>
                <a:spLocks noChangeArrowheads="1"/>
              </p:cNvSpPr>
              <p:nvPr/>
            </p:nvSpPr>
            <p:spPr bwMode="auto">
              <a:xfrm flipH="1" flipV="1">
                <a:off x="7537" y="825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3" name="Picture 67" descr="Hand Zettel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2" y="8557"/>
                <a:ext cx="270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99" name="AutoShape 68"/>
            <p:cNvSpPr>
              <a:spLocks noChangeArrowheads="1"/>
            </p:cNvSpPr>
            <p:nvPr/>
          </p:nvSpPr>
          <p:spPr bwMode="auto">
            <a:xfrm flipH="1" flipV="1">
              <a:off x="8257" y="906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0" name="AutoShape 69"/>
            <p:cNvSpPr>
              <a:spLocks noChangeArrowheads="1"/>
            </p:cNvSpPr>
            <p:nvPr/>
          </p:nvSpPr>
          <p:spPr bwMode="auto">
            <a:xfrm flipH="1" flipV="1">
              <a:off x="8437" y="915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1" name="AutoShape 70"/>
            <p:cNvSpPr>
              <a:spLocks noChangeArrowheads="1"/>
            </p:cNvSpPr>
            <p:nvPr/>
          </p:nvSpPr>
          <p:spPr bwMode="auto">
            <a:xfrm flipH="1" flipV="1">
              <a:off x="8617" y="92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5902" name="Group 71"/>
            <p:cNvGrpSpPr>
              <a:grpSpLocks/>
            </p:cNvGrpSpPr>
            <p:nvPr/>
          </p:nvGrpSpPr>
          <p:grpSpPr bwMode="auto">
            <a:xfrm>
              <a:off x="7357" y="11137"/>
              <a:ext cx="2880" cy="1980"/>
              <a:chOff x="7537" y="12577"/>
              <a:chExt cx="2880" cy="1980"/>
            </a:xfrm>
          </p:grpSpPr>
          <p:sp>
            <p:nvSpPr>
              <p:cNvPr id="35910" name="AutoShape 72"/>
              <p:cNvSpPr>
                <a:spLocks noChangeArrowheads="1"/>
              </p:cNvSpPr>
              <p:nvPr/>
            </p:nvSpPr>
            <p:spPr bwMode="auto">
              <a:xfrm flipH="1" flipV="1">
                <a:off x="7537" y="12577"/>
                <a:ext cx="2880" cy="1980"/>
              </a:xfrm>
              <a:prstGeom prst="foldedCorner">
                <a:avLst>
                  <a:gd name="adj" fmla="val 12500"/>
                </a:avLst>
              </a:prstGeom>
              <a:solidFill>
                <a:srgbClr val="FFFBEE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pic>
            <p:nvPicPr>
              <p:cNvPr id="35911" name="Picture 73" descr="Hand Zettel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2" y="12877"/>
                <a:ext cx="2700" cy="1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903" name="AutoShape 74"/>
            <p:cNvSpPr>
              <a:spLocks noChangeArrowheads="1"/>
            </p:cNvSpPr>
            <p:nvPr/>
          </p:nvSpPr>
          <p:spPr bwMode="auto">
            <a:xfrm flipH="1" flipV="1">
              <a:off x="7537" y="1284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4" name="AutoShape 75"/>
            <p:cNvSpPr>
              <a:spLocks noChangeArrowheads="1"/>
            </p:cNvSpPr>
            <p:nvPr/>
          </p:nvSpPr>
          <p:spPr bwMode="auto">
            <a:xfrm flipH="1" flipV="1">
              <a:off x="7717" y="1293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5" name="AutoShape 76"/>
            <p:cNvSpPr>
              <a:spLocks noChangeArrowheads="1"/>
            </p:cNvSpPr>
            <p:nvPr/>
          </p:nvSpPr>
          <p:spPr bwMode="auto">
            <a:xfrm flipH="1" flipV="1">
              <a:off x="7897" y="1302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6" name="AutoShape 77"/>
            <p:cNvSpPr>
              <a:spLocks noChangeArrowheads="1"/>
            </p:cNvSpPr>
            <p:nvPr/>
          </p:nvSpPr>
          <p:spPr bwMode="auto">
            <a:xfrm flipH="1" flipV="1">
              <a:off x="8077" y="1311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7" name="AutoShape 78"/>
            <p:cNvSpPr>
              <a:spLocks noChangeArrowheads="1"/>
            </p:cNvSpPr>
            <p:nvPr/>
          </p:nvSpPr>
          <p:spPr bwMode="auto">
            <a:xfrm flipH="1" flipV="1">
              <a:off x="8257" y="1320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8" name="AutoShape 79"/>
            <p:cNvSpPr>
              <a:spLocks noChangeArrowheads="1"/>
            </p:cNvSpPr>
            <p:nvPr/>
          </p:nvSpPr>
          <p:spPr bwMode="auto">
            <a:xfrm flipH="1" flipV="1">
              <a:off x="8437" y="1329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5909" name="AutoShape 80"/>
            <p:cNvSpPr>
              <a:spLocks noChangeArrowheads="1"/>
            </p:cNvSpPr>
            <p:nvPr/>
          </p:nvSpPr>
          <p:spPr bwMode="auto">
            <a:xfrm flipH="1" flipV="1">
              <a:off x="8617" y="13477"/>
              <a:ext cx="2700" cy="1620"/>
            </a:xfrm>
            <a:prstGeom prst="foldedCorner">
              <a:avLst>
                <a:gd name="adj" fmla="val 12500"/>
              </a:avLst>
            </a:prstGeom>
            <a:solidFill>
              <a:srgbClr val="FFFBE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98392" y="4943162"/>
            <a:ext cx="326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Zettelkastenprinzip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024598-04A0-4A18-ACB9-0F938DD82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81" y="1591045"/>
            <a:ext cx="5470658" cy="215526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0CE2AEA-E0E3-4F2D-BBCA-57228A4CC90D}"/>
              </a:ext>
            </a:extLst>
          </p:cNvPr>
          <p:cNvCxnSpPr>
            <a:cxnSpLocks/>
          </p:cNvCxnSpPr>
          <p:nvPr/>
        </p:nvCxnSpPr>
        <p:spPr>
          <a:xfrm>
            <a:off x="3296072" y="5177928"/>
            <a:ext cx="612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D2FA168-2933-4BE5-B342-2E4D31BEA6FD}"/>
              </a:ext>
            </a:extLst>
          </p:cNvPr>
          <p:cNvSpPr txBox="1"/>
          <p:nvPr/>
        </p:nvSpPr>
        <p:spPr>
          <a:xfrm>
            <a:off x="4283728" y="4947095"/>
            <a:ext cx="34365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Extreme Verdichtung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C5CA64A5-8349-41E9-8FA6-77C3569BEC86}"/>
              </a:ext>
            </a:extLst>
          </p:cNvPr>
          <p:cNvCxnSpPr>
            <a:cxnSpLocks/>
          </p:cNvCxnSpPr>
          <p:nvPr/>
        </p:nvCxnSpPr>
        <p:spPr>
          <a:xfrm>
            <a:off x="6927" y="5747314"/>
            <a:ext cx="612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4CD0C73-3FDF-4683-A7EF-A2CCF5DA9A31}"/>
              </a:ext>
            </a:extLst>
          </p:cNvPr>
          <p:cNvSpPr txBox="1"/>
          <p:nvPr/>
        </p:nvSpPr>
        <p:spPr>
          <a:xfrm>
            <a:off x="766731" y="5471996"/>
            <a:ext cx="835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Problem der Dekodierung und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Rekontextualisierung</a:t>
            </a:r>
            <a:endParaRPr lang="de-DE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2819F9-47B0-44E7-98AA-2CBF805C9A30}"/>
              </a:ext>
            </a:extLst>
          </p:cNvPr>
          <p:cNvSpPr txBox="1"/>
          <p:nvPr/>
        </p:nvSpPr>
        <p:spPr>
          <a:xfrm>
            <a:off x="4312365" y="3668910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(Manfred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Sommer: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Sammeln. </a:t>
            </a: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E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 philosophischer Versuch)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41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423B23-BA22-4E6F-B376-F8D7505C5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1446212"/>
            <a:ext cx="4968044" cy="3726033"/>
          </a:xfrm>
          <a:prstGeom prst="rect">
            <a:avLst/>
          </a:prstGeom>
        </p:spPr>
      </p:pic>
      <p:pic>
        <p:nvPicPr>
          <p:cNvPr id="12290" name="Picture 2" descr="Bildergebnis für Niklas Luhmann Zettelkasten">
            <a:extLst>
              <a:ext uri="{FF2B5EF4-FFF2-40B4-BE49-F238E27FC236}">
                <a16:creationId xmlns:a16="http://schemas.microsoft.com/office/drawing/2014/main" id="{C199F819-B165-4838-A04D-BD183E04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96" y="188082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3D6D400-FD56-4439-9660-B5F7A3762466}"/>
              </a:ext>
            </a:extLst>
          </p:cNvPr>
          <p:cNvSpPr txBox="1"/>
          <p:nvPr/>
        </p:nvSpPr>
        <p:spPr>
          <a:xfrm>
            <a:off x="167221" y="5738044"/>
            <a:ext cx="5474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Zettelkasten von Niklas Luhmann 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(= Kommunikationspartner)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C823F97-B9EA-4E3E-841C-69FC5931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07" y="3983444"/>
            <a:ext cx="2953054" cy="19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2290" name="Picture 2" descr="Bildergebnis für Niklas Luhmann Zettelkasten">
            <a:extLst>
              <a:ext uri="{FF2B5EF4-FFF2-40B4-BE49-F238E27FC236}">
                <a16:creationId xmlns:a16="http://schemas.microsoft.com/office/drawing/2014/main" id="{C199F819-B165-4838-A04D-BD183E04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44621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3D6D400-FD56-4439-9660-B5F7A3762466}"/>
              </a:ext>
            </a:extLst>
          </p:cNvPr>
          <p:cNvSpPr txBox="1"/>
          <p:nvPr/>
        </p:nvSpPr>
        <p:spPr>
          <a:xfrm>
            <a:off x="170583" y="5411788"/>
            <a:ext cx="82802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Zettelkasten von Niklas Luhmann: verzichtet auf vorab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festgelegte Ordnung, Genese der Gedanken kann genau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zurückverfolgt werden.  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C823F97-B9EA-4E3E-841C-69FC59318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37" y="1413894"/>
            <a:ext cx="5794746" cy="3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862123" y="2735451"/>
            <a:ext cx="6980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j-lt"/>
              </a:rPr>
              <a:t>Weshalb stellt die Transformation der </a:t>
            </a:r>
          </a:p>
          <a:p>
            <a:pPr algn="ctr"/>
            <a:r>
              <a:rPr lang="de-DE" dirty="0" err="1">
                <a:solidFill>
                  <a:srgbClr val="C00000"/>
                </a:solidFill>
                <a:latin typeface="+mj-lt"/>
              </a:rPr>
              <a:t>Wossidlo</a:t>
            </a:r>
            <a:r>
              <a:rPr lang="de-DE" dirty="0">
                <a:solidFill>
                  <a:srgbClr val="C00000"/>
                </a:solidFill>
                <a:latin typeface="+mj-lt"/>
              </a:rPr>
              <a:t>-Sammlung in ein digitales Archiv </a:t>
            </a:r>
          </a:p>
          <a:p>
            <a:pPr algn="ctr"/>
            <a:r>
              <a:rPr lang="de-DE" dirty="0">
                <a:solidFill>
                  <a:srgbClr val="C00000"/>
                </a:solidFill>
                <a:latin typeface="+mj-lt"/>
              </a:rPr>
              <a:t>eine besondere Herausforderung dar?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540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D6D400-FD56-4439-9660-B5F7A3762466}"/>
              </a:ext>
            </a:extLst>
          </p:cNvPr>
          <p:cNvSpPr txBox="1"/>
          <p:nvPr/>
        </p:nvSpPr>
        <p:spPr>
          <a:xfrm>
            <a:off x="215123" y="5750003"/>
            <a:ext cx="7264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 von Arno Schmidt: in Worte gefasste, 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szenenhafte Momentaufnahmen  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83438DE-5768-47DE-A71E-794AF206D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704096"/>
            <a:ext cx="4648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6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D6D400-FD56-4439-9660-B5F7A3762466}"/>
              </a:ext>
            </a:extLst>
          </p:cNvPr>
          <p:cNvSpPr txBox="1"/>
          <p:nvPr/>
        </p:nvSpPr>
        <p:spPr>
          <a:xfrm>
            <a:off x="215123" y="5750003"/>
            <a:ext cx="8245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Zettelkästen von Aby Warburg, dem Begründer der 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Ikonographie  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502095-890A-45B1-822B-1109578B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79088"/>
            <a:ext cx="5904656" cy="41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5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F9DD4C-2AD2-4FFE-8269-6BBA98D5CF1E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8" name="Picture 4" descr="C:\Users\uadmin\Pictures\Logo Homepage Sterifen noch kür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41" y="0"/>
            <a:ext cx="5207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8419" y="5445224"/>
            <a:ext cx="866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Zettelkasten-Prinzip: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Dainu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-Schrank von </a:t>
            </a:r>
          </a:p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Krisjanis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Barons (1835-1923), Weltdokumentenerbe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8002"/>
            <a:ext cx="2261167" cy="33917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1773215"/>
            <a:ext cx="2160240" cy="34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937689" y="6004082"/>
            <a:ext cx="49260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err="1">
                <a:latin typeface="+mj-lt"/>
              </a:rPr>
              <a:t>WossiDiA</a:t>
            </a:r>
            <a:r>
              <a:rPr lang="de-DE" sz="2200" dirty="0">
                <a:latin typeface="+mj-lt"/>
              </a:rPr>
              <a:t>-App (www.wossidia.de)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F9E8A0-DF53-45D6-ADC2-2B57A3688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963"/>
            <a:ext cx="9144000" cy="45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43508" y="224644"/>
          <a:ext cx="5601022" cy="624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Präsentation" r:id="rId3" imgW="2979337" imgH="3320896" progId="PowerPoint.Show.8">
                  <p:embed/>
                </p:oleObj>
              </mc:Choice>
              <mc:Fallback>
                <p:oleObj name="Präsentation" r:id="rId3" imgW="2979337" imgH="3320896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224644"/>
                        <a:ext cx="5601022" cy="624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44530" y="4830404"/>
            <a:ext cx="31845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Zugänge zur </a:t>
            </a:r>
          </a:p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sachsystematischen</a:t>
            </a:r>
          </a:p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 </a:t>
            </a:r>
            <a:r>
              <a:rPr lang="de-DE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endParaRPr 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5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0" y="6321634"/>
            <a:ext cx="8208912" cy="338900"/>
          </a:xfrm>
        </p:spPr>
        <p:txBody>
          <a:bodyPr/>
          <a:lstStyle/>
          <a:p>
            <a:r>
              <a:rPr lang="de-DE" dirty="0"/>
              <a:t> 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-1462014" y="3468492"/>
            <a:ext cx="8495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3200" dirty="0">
              <a:cs typeface="Times New Roman" panose="02020603050405020304" pitchFamily="18" charset="0"/>
            </a:endParaRPr>
          </a:p>
          <a:p>
            <a:pPr algn="ctr"/>
            <a:endParaRPr lang="de-DE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de-DE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46220" y="156372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296753"/>
            <a:ext cx="2052228" cy="24716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626559"/>
            <a:ext cx="4275032" cy="195484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8704" y="3914731"/>
            <a:ext cx="8857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/>
              <a:t> </a:t>
            </a:r>
            <a:r>
              <a:rPr lang="de-DE" sz="2000" b="1" dirty="0">
                <a:latin typeface="+mj-lt"/>
              </a:rPr>
              <a:t>ISEBEL </a:t>
            </a:r>
          </a:p>
          <a:p>
            <a:r>
              <a:rPr lang="de-DE" sz="2000" b="1" dirty="0">
                <a:latin typeface="+mj-lt"/>
              </a:rPr>
              <a:t>	= Intelligent Search Engine </a:t>
            </a:r>
            <a:r>
              <a:rPr lang="de-DE" sz="2000" b="1" dirty="0" err="1">
                <a:latin typeface="+mj-lt"/>
              </a:rPr>
              <a:t>for</a:t>
            </a:r>
            <a:r>
              <a:rPr lang="de-DE" sz="2000" b="1" dirty="0">
                <a:latin typeface="+mj-lt"/>
              </a:rPr>
              <a:t> Belief </a:t>
            </a:r>
            <a:r>
              <a:rPr lang="de-DE" sz="2000" b="1" dirty="0" err="1">
                <a:latin typeface="+mj-lt"/>
              </a:rPr>
              <a:t>Legends</a:t>
            </a:r>
            <a:endParaRPr lang="de-DE" sz="2000" b="1" dirty="0">
              <a:latin typeface="+mj-lt"/>
            </a:endParaRPr>
          </a:p>
          <a:p>
            <a:endParaRPr lang="de-DE" sz="20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latin typeface="+mj-lt"/>
              </a:rPr>
              <a:t>Meertens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Instituut</a:t>
            </a:r>
            <a:r>
              <a:rPr lang="de-DE" sz="2000" dirty="0">
                <a:latin typeface="+mj-lt"/>
              </a:rPr>
              <a:t>: Prof. Dr. Theo Meder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+mj-lt"/>
              </a:rPr>
              <a:t>University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California: Prof. Dr. Tim Tangherlini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latin typeface="+mj-lt"/>
              </a:rPr>
              <a:t>University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Rostock: Dr. Holger Meyer/Dr. Christoph Schmitt) </a:t>
            </a:r>
          </a:p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                </a:t>
            </a:r>
          </a:p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		http://www.isebel.eu/site/</a:t>
            </a:r>
            <a:endParaRPr lang="de-DE" sz="2000" dirty="0"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8" y="4676"/>
            <a:ext cx="979274" cy="11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5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827584" y="2920116"/>
            <a:ext cx="72368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Die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Transformation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eines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analogen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ethnografischen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Archivs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fordert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dazu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heraus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bislang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unpublizierte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Quellen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status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nascendi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zu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veröffentlichen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463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14401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049672" y="2420888"/>
            <a:ext cx="62226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finden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Bereich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Online-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Folklorearchive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</a:p>
          <a:p>
            <a:endParaRPr lang="en-US" sz="220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540" y="3633230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AutoNum type="arabicPeriod"/>
            </a:pPr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Archive, die zubereite Geschichten durchsuchbar und zugänglich machen.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9592" y="4545124"/>
            <a:ext cx="59007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  Archive, die Vorstufen für (spätere)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Publikationen zur Verfügung stellen.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73739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246220" y="156372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8" y="4676"/>
            <a:ext cx="979274" cy="117943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4" y="1484784"/>
            <a:ext cx="7590502" cy="4345811"/>
          </a:xfrm>
          <a:prstGeom prst="rect">
            <a:avLst/>
          </a:prstGeom>
        </p:spPr>
      </p:pic>
      <p:sp>
        <p:nvSpPr>
          <p:cNvPr id="10" name="Zylinder 9"/>
          <p:cNvSpPr/>
          <p:nvPr/>
        </p:nvSpPr>
        <p:spPr>
          <a:xfrm>
            <a:off x="131790" y="1700808"/>
            <a:ext cx="797627" cy="1046886"/>
          </a:xfrm>
          <a:prstGeom prst="can">
            <a:avLst/>
          </a:prstGeom>
          <a:solidFill>
            <a:srgbClr val="D71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Dutch</a:t>
            </a:r>
            <a:r>
              <a:rPr lang="de-DE" sz="1200" b="1" dirty="0"/>
              <a:t> </a:t>
            </a:r>
            <a:r>
              <a:rPr lang="de-DE" sz="1200" b="1" dirty="0" err="1"/>
              <a:t>Folktale</a:t>
            </a:r>
            <a:r>
              <a:rPr lang="de-DE" sz="1200" b="1" dirty="0"/>
              <a:t> Database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55676" y="6004356"/>
            <a:ext cx="43307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latin typeface="+mj-lt"/>
              </a:rPr>
              <a:t>http://www.verhalenbank.nl/</a:t>
            </a:r>
          </a:p>
        </p:txBody>
      </p:sp>
    </p:spTree>
    <p:extLst>
      <p:ext uri="{BB962C8B-B14F-4D97-AF65-F5344CB8AC3E}">
        <p14:creationId xmlns:p14="http://schemas.microsoft.com/office/powerpoint/2010/main" val="4560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0" y="6321634"/>
            <a:ext cx="8208912" cy="338900"/>
          </a:xfrm>
        </p:spPr>
        <p:txBody>
          <a:bodyPr/>
          <a:lstStyle/>
          <a:p>
            <a:r>
              <a:rPr lang="de-DE" dirty="0"/>
              <a:t> 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Departmhttp://etkspace.scandinavian.ucla.edu/etkSpace/index.phpent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246220" y="156372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de-DE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8" y="4676"/>
            <a:ext cx="979274" cy="1179430"/>
          </a:xfrm>
          <a:prstGeom prst="rect">
            <a:avLst/>
          </a:prstGeom>
        </p:spPr>
      </p:pic>
      <p:sp>
        <p:nvSpPr>
          <p:cNvPr id="9" name="Zylinder 8"/>
          <p:cNvSpPr/>
          <p:nvPr/>
        </p:nvSpPr>
        <p:spPr>
          <a:xfrm>
            <a:off x="143508" y="1664804"/>
            <a:ext cx="797627" cy="1046886"/>
          </a:xfrm>
          <a:prstGeom prst="can">
            <a:avLst/>
          </a:prstGeom>
          <a:solidFill>
            <a:srgbClr val="00206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Danish</a:t>
            </a:r>
            <a:r>
              <a:rPr lang="de-DE" sz="1200" b="1" dirty="0"/>
              <a:t> </a:t>
            </a:r>
            <a:r>
              <a:rPr lang="de-DE" sz="1200" b="1" dirty="0" err="1"/>
              <a:t>Folktale</a:t>
            </a:r>
            <a:r>
              <a:rPr lang="de-DE" sz="1200" b="1" dirty="0"/>
              <a:t> Database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53811" y="5985284"/>
            <a:ext cx="7064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latin typeface="+mj-lt"/>
              </a:rPr>
              <a:t>http://etkspace.scandinavian.ucla.edu/etkSpace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63" y="1339718"/>
            <a:ext cx="5125557" cy="46095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56F536-838B-46CB-A7A9-604650EF1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41" y="2236088"/>
            <a:ext cx="1418296" cy="19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9C0497-A9DA-4A4C-A96E-9C8121430C75}"/>
              </a:ext>
            </a:extLst>
          </p:cNvPr>
          <p:cNvSpPr txBox="1"/>
          <p:nvPr/>
        </p:nvSpPr>
        <p:spPr>
          <a:xfrm>
            <a:off x="1146674" y="2733715"/>
            <a:ext cx="6814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Sammlerspezifischer Zugriff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collector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 and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collectionspecific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approach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0587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  <a:endParaRPr lang="de-DE" sz="28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972220" y="2705725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Ethnografische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Archive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sollten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nicht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nur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“ready made”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Dokumente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sondern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auch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Prozess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ihrer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Entstehung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(“in making”)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sichtbar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machen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 </a:t>
            </a:r>
            <a:endParaRPr 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489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  <a:endParaRPr lang="de-DE" sz="28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47564" y="1628774"/>
            <a:ext cx="712879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Sichtbarmachung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vom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flüchtigen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Feldforschungsnotat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über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die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handschriftliche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Reinschrift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bis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zur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Drucklegung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Darstellung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der Repertoires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einzelner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Erzähler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*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innen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und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Beiträger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*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innen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Rekonstruktion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Sammelreisen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Sichtbarmachung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Netzwerkes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Sammelhelfern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seiner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Veränderung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Verdichtungsknoten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etc.,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Aktivitätsgraden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publizierenden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Sammelhelfern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… </a:t>
            </a:r>
          </a:p>
          <a:p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 </a:t>
            </a:r>
            <a:endParaRPr lang="de-DE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8913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  <a:endParaRPr lang="de-DE" sz="28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47564" y="1628774"/>
            <a:ext cx="71287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Wechselwirkung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Feldforschung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und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fachliterarischer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Instruktion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Ermittlung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Themenschwerpunkten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Kontext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der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Sammlungsentwicklung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und des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zeitgeschichtlichen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Kontextes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Häufung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von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Motiven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wo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wird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Variantenjägerei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extremisiert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Sichtbarmachung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des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Gelehrtennetzwerkes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 ….</a:t>
            </a:r>
            <a:endParaRPr lang="de-DE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6396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aute 142"/>
          <p:cNvSpPr/>
          <p:nvPr/>
        </p:nvSpPr>
        <p:spPr>
          <a:xfrm>
            <a:off x="3475263" y="4874699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144" name="Raute 143"/>
          <p:cNvSpPr/>
          <p:nvPr/>
        </p:nvSpPr>
        <p:spPr>
          <a:xfrm>
            <a:off x="5170221" y="4874699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139" name="Raute 138"/>
          <p:cNvSpPr/>
          <p:nvPr/>
        </p:nvSpPr>
        <p:spPr>
          <a:xfrm>
            <a:off x="6167254" y="4874699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140" name="Raute 139"/>
          <p:cNvSpPr/>
          <p:nvPr/>
        </p:nvSpPr>
        <p:spPr>
          <a:xfrm>
            <a:off x="2877043" y="4874699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65" name="Raute 264"/>
          <p:cNvSpPr/>
          <p:nvPr/>
        </p:nvSpPr>
        <p:spPr>
          <a:xfrm>
            <a:off x="4522149" y="4226627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49" name="Raute 248"/>
          <p:cNvSpPr/>
          <p:nvPr/>
        </p:nvSpPr>
        <p:spPr>
          <a:xfrm>
            <a:off x="4522149" y="3827814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32" name="Raute 231"/>
          <p:cNvSpPr/>
          <p:nvPr/>
        </p:nvSpPr>
        <p:spPr>
          <a:xfrm>
            <a:off x="6466365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06" name="Raute 205"/>
          <p:cNvSpPr/>
          <p:nvPr/>
        </p:nvSpPr>
        <p:spPr>
          <a:xfrm>
            <a:off x="5170221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07" name="Raute 206"/>
          <p:cNvSpPr/>
          <p:nvPr/>
        </p:nvSpPr>
        <p:spPr>
          <a:xfrm>
            <a:off x="4472297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209" name="Raute 208"/>
          <p:cNvSpPr/>
          <p:nvPr/>
        </p:nvSpPr>
        <p:spPr>
          <a:xfrm>
            <a:off x="6167254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4" name="Wolke 3"/>
          <p:cNvSpPr/>
          <p:nvPr/>
        </p:nvSpPr>
        <p:spPr>
          <a:xfrm>
            <a:off x="2462518" y="5288896"/>
            <a:ext cx="1395847" cy="104688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62" dirty="0"/>
              <a:t>World Wide Web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2327320" y="1737706"/>
            <a:ext cx="1395847" cy="448665"/>
          </a:xfrm>
          <a:prstGeom prst="roundRect">
            <a:avLst/>
          </a:prstGeom>
          <a:solidFill>
            <a:srgbClr val="D71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Website</a:t>
            </a: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verhalenbank</a:t>
            </a:r>
            <a:r>
              <a:rPr lang="de-DE" sz="1400" dirty="0"/>
              <a:t>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973780" y="1737706"/>
            <a:ext cx="1395847" cy="4486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Website</a:t>
            </a: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etkSpace</a:t>
            </a:r>
            <a:r>
              <a:rPr lang="de-DE" sz="1400" dirty="0"/>
              <a:t>)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5618885" y="1709116"/>
            <a:ext cx="1395847" cy="448665"/>
          </a:xfrm>
          <a:prstGeom prst="roundRect">
            <a:avLst/>
          </a:prstGeom>
          <a:solidFill>
            <a:srgbClr val="E68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WebApp</a:t>
            </a:r>
            <a:endParaRPr lang="de-DE" sz="1400" dirty="0"/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WossiDiA</a:t>
            </a:r>
            <a:r>
              <a:rPr lang="de-DE" sz="1400" dirty="0"/>
              <a:t>)</a:t>
            </a:r>
          </a:p>
        </p:txBody>
      </p:sp>
      <p:sp>
        <p:nvSpPr>
          <p:cNvPr id="16" name="Zylinder 15"/>
          <p:cNvSpPr/>
          <p:nvPr/>
        </p:nvSpPr>
        <p:spPr>
          <a:xfrm>
            <a:off x="4002008" y="5288896"/>
            <a:ext cx="797627" cy="1046886"/>
          </a:xfrm>
          <a:prstGeom prst="can">
            <a:avLst/>
          </a:prstGeom>
          <a:solidFill>
            <a:srgbClr val="D71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Dutch</a:t>
            </a:r>
            <a:r>
              <a:rPr lang="de-DE" sz="1200" b="1" dirty="0"/>
              <a:t> </a:t>
            </a:r>
            <a:r>
              <a:rPr lang="de-DE" sz="1200" b="1" dirty="0" err="1"/>
              <a:t>Folktale</a:t>
            </a:r>
            <a:r>
              <a:rPr lang="de-DE" sz="1200" b="1" dirty="0"/>
              <a:t> Database</a:t>
            </a:r>
          </a:p>
        </p:txBody>
      </p:sp>
      <p:sp>
        <p:nvSpPr>
          <p:cNvPr id="17" name="Zylinder 16"/>
          <p:cNvSpPr/>
          <p:nvPr/>
        </p:nvSpPr>
        <p:spPr>
          <a:xfrm>
            <a:off x="4970813" y="5285245"/>
            <a:ext cx="797627" cy="1046886"/>
          </a:xfrm>
          <a:prstGeom prst="can">
            <a:avLst/>
          </a:prstGeom>
          <a:solidFill>
            <a:srgbClr val="00206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Danish</a:t>
            </a:r>
            <a:r>
              <a:rPr lang="de-DE" sz="1200" b="1" dirty="0"/>
              <a:t> </a:t>
            </a:r>
            <a:r>
              <a:rPr lang="de-DE" sz="1200" b="1" dirty="0" err="1"/>
              <a:t>Folktale</a:t>
            </a:r>
            <a:r>
              <a:rPr lang="de-DE" sz="1200" b="1" dirty="0"/>
              <a:t> Database</a:t>
            </a:r>
          </a:p>
        </p:txBody>
      </p:sp>
      <p:sp>
        <p:nvSpPr>
          <p:cNvPr id="18" name="Zylinder 17"/>
          <p:cNvSpPr/>
          <p:nvPr/>
        </p:nvSpPr>
        <p:spPr>
          <a:xfrm>
            <a:off x="5967847" y="5267820"/>
            <a:ext cx="797627" cy="1046886"/>
          </a:xfrm>
          <a:prstGeom prst="can">
            <a:avLst/>
          </a:prstGeom>
          <a:solidFill>
            <a:srgbClr val="E68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German Folklore Graph</a:t>
            </a:r>
          </a:p>
          <a:p>
            <a:pPr algn="ctr"/>
            <a:r>
              <a:rPr lang="de-DE" sz="1200" b="1" dirty="0"/>
              <a:t>Databas</a:t>
            </a:r>
            <a:r>
              <a:rPr lang="de-DE" sz="1350" b="1" dirty="0"/>
              <a:t>e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 flipV="1">
            <a:off x="5370927" y="4675291"/>
            <a:ext cx="0" cy="4985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V="1">
            <a:off x="4572000" y="3528704"/>
            <a:ext cx="0" cy="2991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Gerade Verbindung mit Pfeil 47"/>
          <p:cNvCxnSpPr/>
          <p:nvPr/>
        </p:nvCxnSpPr>
        <p:spPr>
          <a:xfrm rot="5400000">
            <a:off x="4571999" y="4555081"/>
            <a:ext cx="498517" cy="697924"/>
          </a:xfrm>
          <a:prstGeom prst="bentConnector3">
            <a:avLst>
              <a:gd name="adj1" fmla="val 50000"/>
            </a:avLst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mit Pfeil 47"/>
          <p:cNvCxnSpPr/>
          <p:nvPr/>
        </p:nvCxnSpPr>
        <p:spPr>
          <a:xfrm>
            <a:off x="6316808" y="4625440"/>
            <a:ext cx="0" cy="498517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bgerundetes Rechteck 93"/>
          <p:cNvSpPr/>
          <p:nvPr/>
        </p:nvSpPr>
        <p:spPr>
          <a:xfrm>
            <a:off x="2378525" y="2772802"/>
            <a:ext cx="4386949" cy="598220"/>
          </a:xfrm>
          <a:prstGeom prst="roundRect">
            <a:avLst/>
          </a:prstGeom>
          <a:solidFill>
            <a:srgbClr val="B43A5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662" dirty="0" err="1"/>
              <a:t>Harvester</a:t>
            </a:r>
            <a:endParaRPr lang="de-DE" sz="1662" dirty="0"/>
          </a:p>
        </p:txBody>
      </p:sp>
      <p:sp>
        <p:nvSpPr>
          <p:cNvPr id="95" name="Raute 94"/>
          <p:cNvSpPr/>
          <p:nvPr/>
        </p:nvSpPr>
        <p:spPr>
          <a:xfrm>
            <a:off x="2877043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98" name="Abgerundetes Rechteck 97"/>
          <p:cNvSpPr/>
          <p:nvPr/>
        </p:nvSpPr>
        <p:spPr>
          <a:xfrm>
            <a:off x="2466435" y="4085908"/>
            <a:ext cx="797627" cy="2492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8" b="1" dirty="0"/>
              <a:t>Hypertext</a:t>
            </a:r>
          </a:p>
        </p:txBody>
      </p:sp>
      <p:sp>
        <p:nvSpPr>
          <p:cNvPr id="99" name="Abgerundetes Rechteck 98"/>
          <p:cNvSpPr/>
          <p:nvPr/>
        </p:nvSpPr>
        <p:spPr>
          <a:xfrm>
            <a:off x="4867165" y="4068946"/>
            <a:ext cx="797627" cy="2492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8" b="1" dirty="0"/>
              <a:t>Relational</a:t>
            </a:r>
          </a:p>
        </p:txBody>
      </p:sp>
      <p:sp>
        <p:nvSpPr>
          <p:cNvPr id="100" name="Abgerundetes Rechteck 99"/>
          <p:cNvSpPr/>
          <p:nvPr/>
        </p:nvSpPr>
        <p:spPr>
          <a:xfrm>
            <a:off x="5743514" y="4068946"/>
            <a:ext cx="947182" cy="2492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8" b="1" dirty="0"/>
              <a:t>Hypergraph</a:t>
            </a:r>
          </a:p>
        </p:txBody>
      </p:sp>
      <p:cxnSp>
        <p:nvCxnSpPr>
          <p:cNvPr id="101" name="Gerade Verbindung mit Pfeil 47"/>
          <p:cNvCxnSpPr/>
          <p:nvPr/>
        </p:nvCxnSpPr>
        <p:spPr>
          <a:xfrm>
            <a:off x="2921046" y="4541120"/>
            <a:ext cx="0" cy="498517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bgerundetes Rechteck 103"/>
          <p:cNvSpPr/>
          <p:nvPr/>
        </p:nvSpPr>
        <p:spPr>
          <a:xfrm>
            <a:off x="3348661" y="4085908"/>
            <a:ext cx="1395847" cy="2492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8" b="1" dirty="0" err="1"/>
              <a:t>Named</a:t>
            </a:r>
            <a:r>
              <a:rPr lang="de-DE" sz="1108" dirty="0"/>
              <a:t> </a:t>
            </a:r>
            <a:r>
              <a:rPr lang="de-DE" sz="1108" b="1" dirty="0"/>
              <a:t>Entity </a:t>
            </a:r>
            <a:r>
              <a:rPr lang="de-DE" sz="1108" b="1" dirty="0" err="1"/>
              <a:t>Rec</a:t>
            </a:r>
            <a:r>
              <a:rPr lang="de-DE" sz="1108" b="1" dirty="0"/>
              <a:t>.</a:t>
            </a:r>
          </a:p>
        </p:txBody>
      </p:sp>
      <p:cxnSp>
        <p:nvCxnSpPr>
          <p:cNvPr id="111" name="Gerade Verbindung mit Pfeil 47"/>
          <p:cNvCxnSpPr/>
          <p:nvPr/>
        </p:nvCxnSpPr>
        <p:spPr>
          <a:xfrm>
            <a:off x="3587446" y="4541120"/>
            <a:ext cx="0" cy="498517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aute 131"/>
          <p:cNvSpPr/>
          <p:nvPr/>
        </p:nvSpPr>
        <p:spPr>
          <a:xfrm>
            <a:off x="4173187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134" name="Raute 133"/>
          <p:cNvSpPr/>
          <p:nvPr/>
        </p:nvSpPr>
        <p:spPr>
          <a:xfrm>
            <a:off x="5469331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sp>
        <p:nvSpPr>
          <p:cNvPr id="150" name="Raute 149"/>
          <p:cNvSpPr/>
          <p:nvPr/>
        </p:nvSpPr>
        <p:spPr>
          <a:xfrm>
            <a:off x="3475263" y="5472920"/>
            <a:ext cx="99703" cy="9970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62"/>
          </a:p>
        </p:txBody>
      </p:sp>
      <p:pic>
        <p:nvPicPr>
          <p:cNvPr id="93" name="Grafik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2" y="2364393"/>
            <a:ext cx="1256461" cy="1513272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8" y="4676"/>
            <a:ext cx="979274" cy="11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9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  <a:endParaRPr lang="de-DE" sz="28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47563" y="1628774"/>
            <a:ext cx="77723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+mj-lt"/>
              </a:rPr>
              <a:t>Warum</a:t>
            </a:r>
            <a:r>
              <a:rPr lang="en-US" sz="2200" dirty="0">
                <a:solidFill>
                  <a:srgbClr val="C00000"/>
                </a:solidFill>
                <a:latin typeface="+mj-lt"/>
              </a:rPr>
              <a:t> ISEBEL?</a:t>
            </a:r>
          </a:p>
          <a:p>
            <a:endParaRPr lang="en-US" sz="22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sind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landschaftlich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eher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gebunden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bilden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Mikrotraditionen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sind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schwer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vergleichbar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und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daher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anders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als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Märchen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kaum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typisierbar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Versuche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zur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Bildung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eines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europäischen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Sagenkataloges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den 1960er Jahren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stecken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geblieben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Sagen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sind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als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Volksglaubensbelege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massenhaft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oralen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Erzählarchiven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geborgen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lassen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wegen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ihrer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Kargheit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i.d.R.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aber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nur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schwer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publizieren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verschwinden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den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Archiven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 </a:t>
            </a:r>
            <a:endParaRPr lang="de-DE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964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 dirty="0"/>
          </a:p>
          <a:p>
            <a:pPr eaLnBrk="1" hangingPunct="1"/>
            <a:endParaRPr lang="de-DE" sz="2400" dirty="0"/>
          </a:p>
          <a:p>
            <a:pPr eaLnBrk="1" hangingPunct="1">
              <a:buFont typeface="Wingdings" pitchFamily="2" charset="2"/>
              <a:buNone/>
            </a:pPr>
            <a:r>
              <a:rPr lang="de-DE" sz="2400" dirty="0"/>
              <a:t>	</a:t>
            </a:r>
            <a:endParaRPr lang="de-DE" sz="2800" dirty="0"/>
          </a:p>
          <a:p>
            <a:pPr eaLnBrk="1" hangingPunct="1">
              <a:buFont typeface="Wingdings" pitchFamily="2" charset="2"/>
              <a:buNone/>
            </a:pPr>
            <a:r>
              <a:rPr lang="de-DE" sz="2800" dirty="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47563" y="1628774"/>
            <a:ext cx="777239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+mj-lt"/>
              </a:rPr>
              <a:t>Warum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ISEBEL?</a:t>
            </a:r>
          </a:p>
          <a:p>
            <a:endParaRPr lang="en-US" sz="22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Entwicklung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semiautomatischer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Katalogisierungsversuche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Arbeit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mit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“dirty translations”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Hintergrund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Topic modeling, keywording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…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 </a:t>
            </a:r>
            <a:endParaRPr lang="de-DE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6036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940152" y="4519392"/>
            <a:ext cx="30378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/>
              <a:t>Zugänge zur </a:t>
            </a:r>
          </a:p>
          <a:p>
            <a:pPr eaLnBrk="1" hangingPunct="1"/>
            <a:r>
              <a:rPr lang="de-DE" dirty="0"/>
              <a:t>sachsystematischen</a:t>
            </a:r>
          </a:p>
          <a:p>
            <a:pPr eaLnBrk="1" hangingPunct="1"/>
            <a:r>
              <a:rPr lang="de-DE" dirty="0"/>
              <a:t>Sammlung </a:t>
            </a:r>
            <a:r>
              <a:rPr lang="de-DE" dirty="0" err="1"/>
              <a:t>Wossidlos</a:t>
            </a:r>
            <a:endParaRPr lang="de-DE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0" y="2060575"/>
          <a:ext cx="9144000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Präsentation" r:id="rId3" imgW="2952143" imgH="1331869" progId="PowerPoint.Show.8">
                  <p:embed/>
                </p:oleObj>
              </mc:Choice>
              <mc:Fallback>
                <p:oleObj name="Präsentation" r:id="rId3" imgW="2952143" imgH="133186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9144000" cy="411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6409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43508" y="224644"/>
          <a:ext cx="5601022" cy="624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Präsentation" r:id="rId3" imgW="2979337" imgH="3320896" progId="PowerPoint.Show.8">
                  <p:embed/>
                </p:oleObj>
              </mc:Choice>
              <mc:Fallback>
                <p:oleObj name="Präsentation" r:id="rId3" imgW="2979337" imgH="3320896" progId="PowerPoint.Show.8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224644"/>
                        <a:ext cx="5601022" cy="624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55614" y="4545124"/>
            <a:ext cx="31845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Zugänge zur </a:t>
            </a:r>
          </a:p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sachsystematischen</a:t>
            </a:r>
          </a:p>
          <a:p>
            <a:pPr eaLnBrk="1" hangingPunct="1"/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 </a:t>
            </a:r>
            <a:r>
              <a:rPr lang="de-DE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endParaRPr 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8038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179512" y="1268413"/>
          <a:ext cx="5614210" cy="53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Präsentation" r:id="rId3" imgW="2952143" imgH="2808561" progId="PowerPoint.Show.8">
                  <p:embed/>
                </p:oleObj>
              </mc:Choice>
              <mc:Fallback>
                <p:oleObj name="Präsentation" r:id="rId3" imgW="2952143" imgH="2808561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68413"/>
                        <a:ext cx="5614210" cy="53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302448" y="4113076"/>
            <a:ext cx="21955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Querverweise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zwischen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„Bäumen“</a:t>
            </a:r>
          </a:p>
        </p:txBody>
      </p:sp>
    </p:spTree>
    <p:extLst>
      <p:ext uri="{BB962C8B-B14F-4D97-AF65-F5344CB8AC3E}">
        <p14:creationId xmlns:p14="http://schemas.microsoft.com/office/powerpoint/2010/main" val="3948513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Eigene Dateien\Eigene Bilder\Fachl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4450" cy="2427288"/>
          </a:xfrm>
          <a:prstGeom prst="rect">
            <a:avLst/>
          </a:prstGeom>
          <a:solidFill>
            <a:schemeClr val="folHlink"/>
          </a:solidFill>
          <a:ln w="508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5603" name="Picture 3" descr="C:\Eigene Dateien\Eigene Bilder\UnsPlattdütschHeim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4438"/>
            <a:ext cx="3662363" cy="2203450"/>
          </a:xfrm>
          <a:prstGeom prst="rect">
            <a:avLst/>
          </a:prstGeom>
          <a:solidFill>
            <a:schemeClr val="folHlink"/>
          </a:solidFill>
          <a:ln w="508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4319972" y="203200"/>
            <a:ext cx="45725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200" dirty="0">
                <a:latin typeface="+mj-lt"/>
              </a:rPr>
              <a:t>Exzerpte bereits publizierter Quellen</a:t>
            </a:r>
          </a:p>
        </p:txBody>
      </p:sp>
      <p:sp>
        <p:nvSpPr>
          <p:cNvPr id="25605" name="AutoShape 10"/>
          <p:cNvSpPr>
            <a:spLocks noChangeArrowheads="1"/>
          </p:cNvSpPr>
          <p:nvPr/>
        </p:nvSpPr>
        <p:spPr bwMode="auto">
          <a:xfrm>
            <a:off x="3286125" y="3857625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25606" name="Picture 2" descr="F:\WossiDiA PowerPoint\Abb. 13, 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360838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F:\WossiDiA PowerPoint\Abb. 13, 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9275"/>
            <a:ext cx="38893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F:\WossiDiA PowerPoint\Abb. 13, 3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5913438"/>
            <a:ext cx="22828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3" descr="F:\WossiDiA PowerPoint\Abb. 13, 2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500438"/>
            <a:ext cx="40481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AutoShape 8"/>
          <p:cNvSpPr>
            <a:spLocks noChangeArrowheads="1"/>
          </p:cNvSpPr>
          <p:nvPr/>
        </p:nvSpPr>
        <p:spPr bwMode="auto">
          <a:xfrm>
            <a:off x="2714625" y="1785938"/>
            <a:ext cx="838200" cy="214312"/>
          </a:xfrm>
          <a:prstGeom prst="rightArrow">
            <a:avLst>
              <a:gd name="adj1" fmla="val 50000"/>
              <a:gd name="adj2" fmla="val 68752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sp>
        <p:nvSpPr>
          <p:cNvPr id="25611" name="AutoShape 8"/>
          <p:cNvSpPr>
            <a:spLocks noChangeArrowheads="1"/>
          </p:cNvSpPr>
          <p:nvPr/>
        </p:nvSpPr>
        <p:spPr bwMode="auto">
          <a:xfrm>
            <a:off x="2928938" y="4000500"/>
            <a:ext cx="838200" cy="214313"/>
          </a:xfrm>
          <a:prstGeom prst="rightArrow">
            <a:avLst>
              <a:gd name="adj1" fmla="val 50000"/>
              <a:gd name="adj2" fmla="val 68752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sp>
        <p:nvSpPr>
          <p:cNvPr id="25612" name="AutoShape 8"/>
          <p:cNvSpPr>
            <a:spLocks noChangeArrowheads="1"/>
          </p:cNvSpPr>
          <p:nvPr/>
        </p:nvSpPr>
        <p:spPr bwMode="auto">
          <a:xfrm>
            <a:off x="2500313" y="6429375"/>
            <a:ext cx="838200" cy="214313"/>
          </a:xfrm>
          <a:prstGeom prst="rightArrow">
            <a:avLst>
              <a:gd name="adj1" fmla="val 50000"/>
              <a:gd name="adj2" fmla="val 68752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234287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1" name="Picture 2" descr="WossWanderp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8" y="1484784"/>
            <a:ext cx="3522522" cy="49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932042" y="4798338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(1859-1939)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677562" cy="14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21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0" name="Picture 2" descr="D:\UB und Institut für Volkskunde_00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7" y="1268760"/>
            <a:ext cx="3557586" cy="256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UB und Institut für Volkskunde_004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58" y="2068091"/>
            <a:ext cx="3633736" cy="262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cs172\Desktop\Korrespondenz Kräp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71" y="3837159"/>
            <a:ext cx="168018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60" y="4113076"/>
            <a:ext cx="2729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Richard </a:t>
            </a:r>
            <a:r>
              <a:rPr lang="de-DE" sz="2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Wossidlos</a:t>
            </a:r>
            <a:endParaRPr lang="de-DE" sz="2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ethnografische …</a:t>
            </a:r>
          </a:p>
        </p:txBody>
      </p:sp>
      <p:sp>
        <p:nvSpPr>
          <p:cNvPr id="5" name="Rechteck 4"/>
          <p:cNvSpPr/>
          <p:nvPr/>
        </p:nvSpPr>
        <p:spPr>
          <a:xfrm>
            <a:off x="4556974" y="4882517"/>
            <a:ext cx="39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… und dialektale Sammlung</a:t>
            </a:r>
          </a:p>
        </p:txBody>
      </p:sp>
    </p:spTree>
    <p:extLst>
      <p:ext uri="{BB962C8B-B14F-4D97-AF65-F5344CB8AC3E}">
        <p14:creationId xmlns:p14="http://schemas.microsoft.com/office/powerpoint/2010/main" val="1142477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pic>
        <p:nvPicPr>
          <p:cNvPr id="11" name="Picture 2" descr="C:\Users\cs172\Documents\Bilder Wossidlo\Zettelkastensyst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20788"/>
            <a:ext cx="5340350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admin\Pictures\Logo Homepage Sterifen noch kürz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0"/>
            <a:ext cx="5207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18708" y="5229200"/>
            <a:ext cx="5279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sachsystematisch und alphabetisch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geordnete Zettelkästen</a:t>
            </a:r>
          </a:p>
        </p:txBody>
      </p:sp>
    </p:spTree>
    <p:extLst>
      <p:ext uri="{BB962C8B-B14F-4D97-AF65-F5344CB8AC3E}">
        <p14:creationId xmlns:p14="http://schemas.microsoft.com/office/powerpoint/2010/main" val="3516324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pic>
        <p:nvPicPr>
          <p:cNvPr id="3076" name="Picture 4" descr="C:\Users\cs172\Documents\Wossidlo_Jubiläum\Illustrationen Wossidlo-Buch\Ehealltag\Waschhol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0111">
            <a:off x="2684052" y="3188520"/>
            <a:ext cx="2843531" cy="14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s172\Pictures\2012-10-10 MWB Titel 7. Band\MWB Titel 7. Band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3" y="1483267"/>
            <a:ext cx="2841471" cy="45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s172\Pictures\2012-10-10 MWB Waschhölzer\MWB Waschhölzer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1532141"/>
            <a:ext cx="2958482" cy="47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>
                <a:latin typeface="Arial Narrow" pitchFamily="34" charset="0"/>
              </a:rPr>
              <a:t>Freitag, 30. Januar 2009</a:t>
            </a:r>
          </a:p>
        </p:txBody>
      </p:sp>
      <p:pic>
        <p:nvPicPr>
          <p:cNvPr id="10244" name="Grafik 4" descr="Tüff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3700" r="4944" b="9357"/>
          <a:stretch>
            <a:fillRect/>
          </a:stretch>
        </p:blipFill>
        <p:spPr bwMode="auto">
          <a:xfrm>
            <a:off x="1643063" y="2143125"/>
            <a:ext cx="5726112" cy="4140200"/>
          </a:xfrm>
          <a:prstGeom prst="rect">
            <a:avLst/>
          </a:prstGeom>
          <a:noFill/>
          <a:ln w="25400">
            <a:solidFill>
              <a:srgbClr val="C00000">
                <a:alpha val="72156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26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871B3EA-D9F8-4156-97BF-B4B397DC4D61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UNIVERSITÄT ROSTOCK, </a:t>
            </a:r>
            <a:r>
              <a:rPr lang="de-DE" dirty="0"/>
              <a:t>Philosophische Fakultät, Institut für Volkskunde </a:t>
            </a:r>
          </a:p>
        </p:txBody>
      </p:sp>
      <p:pic>
        <p:nvPicPr>
          <p:cNvPr id="12" name="Picture 4" descr="C:\Users\uadmin\Pictures\Logo Homepage Sterifen noch kür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0"/>
            <a:ext cx="5207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5436" y="3777136"/>
            <a:ext cx="28264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err="1">
                <a:latin typeface="+mj-lt"/>
              </a:rPr>
              <a:t>Wossidlo</a:t>
            </a:r>
            <a:r>
              <a:rPr lang="de-DE" sz="2200" dirty="0">
                <a:latin typeface="+mj-lt"/>
              </a:rPr>
              <a:t>-Belege </a:t>
            </a:r>
          </a:p>
          <a:p>
            <a:r>
              <a:rPr lang="de-DE" sz="2200" dirty="0">
                <a:latin typeface="+mj-lt"/>
              </a:rPr>
              <a:t>für das </a:t>
            </a:r>
          </a:p>
          <a:p>
            <a:r>
              <a:rPr lang="de-DE" sz="2200" dirty="0">
                <a:latin typeface="+mj-lt"/>
              </a:rPr>
              <a:t>„Mecklenburgische</a:t>
            </a:r>
          </a:p>
          <a:p>
            <a:r>
              <a:rPr lang="de-DE" sz="2200" dirty="0">
                <a:latin typeface="+mj-lt"/>
              </a:rPr>
              <a:t>Wörterbuch“  </a:t>
            </a:r>
          </a:p>
        </p:txBody>
      </p:sp>
      <p:pic>
        <p:nvPicPr>
          <p:cNvPr id="9" name="Grafik 4" descr="Austwa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383"/>
          <a:stretch>
            <a:fillRect/>
          </a:stretch>
        </p:blipFill>
        <p:spPr bwMode="auto">
          <a:xfrm>
            <a:off x="714375" y="2286000"/>
            <a:ext cx="7000875" cy="4079875"/>
          </a:xfrm>
          <a:prstGeom prst="rect">
            <a:avLst/>
          </a:prstGeom>
          <a:solidFill>
            <a:srgbClr val="C00000"/>
          </a:solidFill>
          <a:ln w="34925">
            <a:solidFill>
              <a:srgbClr val="FF0000">
                <a:alpha val="34901"/>
              </a:srgb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2967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reie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145">
            <a:off x="1906804" y="908720"/>
            <a:ext cx="3889159" cy="452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2667000"/>
            <a:ext cx="230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dirty="0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114800" y="5662613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dirty="0"/>
          </a:p>
        </p:txBody>
      </p:sp>
      <p:pic>
        <p:nvPicPr>
          <p:cNvPr id="7" name="Picture 8" descr="C:\Eigene Dateien\Eigene Bilder\Weinbergschlo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09" y="2356005"/>
            <a:ext cx="2103912" cy="1358042"/>
          </a:xfrm>
          <a:prstGeom prst="rect">
            <a:avLst/>
          </a:prstGeom>
          <a:noFill/>
          <a:ln w="508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Eigene Dateien\Eigene Bilder\Zettelwa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09" y="332656"/>
            <a:ext cx="1656183" cy="11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b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01" y="4748296"/>
            <a:ext cx="2088232" cy="142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602326" y="1505964"/>
            <a:ext cx="29661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 historischer Volks- und Alltagskultur</a:t>
            </a:r>
          </a:p>
        </p:txBody>
      </p:sp>
      <p:pic>
        <p:nvPicPr>
          <p:cNvPr id="13" name="Picture 3" descr="C:\Users\cs172\Desktop\Korrespondenz Kräpl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332657"/>
            <a:ext cx="751799" cy="11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sammlungspräsentation 3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90" y="3035026"/>
            <a:ext cx="1856269" cy="1271783"/>
          </a:xfrm>
          <a:prstGeom prst="rect">
            <a:avLst/>
          </a:prstGeom>
          <a:noFill/>
        </p:spPr>
      </p:pic>
      <p:pic>
        <p:nvPicPr>
          <p:cNvPr id="35" name="Picture 4" descr="Mueß Titel"/>
          <p:cNvPicPr>
            <a:picLocks noChangeAspect="1" noChangeArrowheads="1"/>
          </p:cNvPicPr>
          <p:nvPr/>
        </p:nvPicPr>
        <p:blipFill>
          <a:blip r:embed="rId8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" y="1828635"/>
            <a:ext cx="1690687" cy="116326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3508" y="4381712"/>
            <a:ext cx="42863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 materieller Kultur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(jetzt Volkskunde-/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Freilichtmuseum Schwerin) </a:t>
            </a:r>
          </a:p>
        </p:txBody>
      </p:sp>
      <p:pic>
        <p:nvPicPr>
          <p:cNvPr id="2050" name="Picture 2" descr="C:\Users\cs172\Documents\Gesellschaft\Broschüre Wossidlo-Jahr\Broschüre Wossidlo 1\Mecklenburgisches Wörterbuch\MWBTite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36" y="3670917"/>
            <a:ext cx="1531266" cy="12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04338" y="6182707"/>
            <a:ext cx="4895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Dialektale Korpora für das MWB  </a:t>
            </a:r>
          </a:p>
        </p:txBody>
      </p:sp>
    </p:spTree>
    <p:extLst>
      <p:ext uri="{BB962C8B-B14F-4D97-AF65-F5344CB8AC3E}">
        <p14:creationId xmlns:p14="http://schemas.microsoft.com/office/powerpoint/2010/main" val="3797313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0" y="1420828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Vernetzung mit weiteren Erhebungen: </a:t>
            </a:r>
            <a:r>
              <a:rPr lang="de-DE" sz="2400" dirty="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8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ABFD7A2-4FF1-4918-BAB4-D64D38EFD1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45" y="2804280"/>
            <a:ext cx="413956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5DDD88-2AA8-4578-9743-E6C7D92425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6" y="2261671"/>
            <a:ext cx="3884295" cy="2589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9457AA6-8047-4F2B-B37A-A9302456B982}"/>
              </a:ext>
            </a:extLst>
          </p:cNvPr>
          <p:cNvSpPr txBox="1"/>
          <p:nvPr/>
        </p:nvSpPr>
        <p:spPr>
          <a:xfrm>
            <a:off x="4416376" y="5437172"/>
            <a:ext cx="4300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„Atlas der deutschen </a:t>
            </a:r>
          </a:p>
          <a:p>
            <a:r>
              <a:rPr lang="de-DE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Volkskunde“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E6C8A34-D19E-4D53-BF3A-0FFEC5F012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784421"/>
            <a:ext cx="3209925" cy="3779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957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040074" y="5906857"/>
            <a:ext cx="3063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latin typeface="+mj-lt"/>
              </a:rPr>
              <a:t>Portalseite </a:t>
            </a:r>
            <a:r>
              <a:rPr lang="de-DE" sz="2200" dirty="0" err="1">
                <a:latin typeface="+mj-lt"/>
              </a:rPr>
              <a:t>WossiDiA</a:t>
            </a:r>
            <a:endParaRPr lang="de-DE" sz="2200" dirty="0">
              <a:latin typeface="+mj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BE59A2F-7DBE-46F7-8543-7D8FF706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517"/>
            <a:ext cx="9144000" cy="449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1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EF9DD4C-2AD2-4FFE-8269-6BBA98D5CF1E}" type="datetime1">
              <a:rPr lang="de-DE" smtClean="0"/>
              <a:pPr/>
              <a:t>20.02.2020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519113" indent="-519113" algn="l"/>
            <a:r>
              <a:rPr lang="de-DE"/>
              <a:t>©  2009  UNIVERSITÄT ROSTOC K  |  Verwaltung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71067" y="1844824"/>
            <a:ext cx="53169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+mj-lt"/>
              </a:rPr>
              <a:t>Danke für Ihre Aufmerksamkeit!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2000" dirty="0"/>
              <a:t>christoph.schmitt@uni-rostock.de</a:t>
            </a:r>
          </a:p>
          <a:p>
            <a:r>
              <a:rPr lang="de-DE" sz="2000" dirty="0"/>
              <a:t>www.volkskunde.uni-rostock.de</a:t>
            </a:r>
          </a:p>
          <a:p>
            <a:r>
              <a:rPr lang="de-DE" sz="2000" dirty="0"/>
              <a:t>www.wossidia.de</a:t>
            </a:r>
          </a:p>
        </p:txBody>
      </p:sp>
      <p:pic>
        <p:nvPicPr>
          <p:cNvPr id="9" name="Picture 2" descr="C:\Users\cs172\Documents\Stick habilrelevant\Wossidlo Karika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72" y="2365509"/>
            <a:ext cx="4733854" cy="36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9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1" name="Picture 2" descr="WossWanderp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8" y="1484784"/>
            <a:ext cx="3522522" cy="49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02741F-A626-4C22-BB32-71A16A2C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3" y="1484776"/>
            <a:ext cx="3622447" cy="49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687860" y="6573074"/>
            <a:ext cx="7193060" cy="288882"/>
          </a:xfrm>
        </p:spPr>
        <p:txBody>
          <a:bodyPr/>
          <a:lstStyle/>
          <a:p>
            <a:pPr algn="l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Rostock, </a:t>
            </a:r>
            <a:r>
              <a:rPr lang="de-DE" dirty="0" err="1"/>
              <a:t>Faculty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Humanities</a:t>
            </a:r>
            <a:r>
              <a:rPr lang="de-DE" dirty="0"/>
              <a:t>, Folklore Department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02741F-A626-4C22-BB32-71A16A2CC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3" y="1484776"/>
            <a:ext cx="3622447" cy="49657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26EA822-6641-40E5-B19F-D1D6CCBBF66A}"/>
              </a:ext>
            </a:extLst>
          </p:cNvPr>
          <p:cNvSpPr txBox="1"/>
          <p:nvPr/>
        </p:nvSpPr>
        <p:spPr>
          <a:xfrm>
            <a:off x="328612" y="3413085"/>
            <a:ext cx="4163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Evald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Tang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Kristensen</a:t>
            </a:r>
            <a:endParaRPr lang="de-DE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(1843-1929) 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… gilt bislang als weltweit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bedeutendster Sammler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von Volkskultur</a:t>
            </a:r>
          </a:p>
        </p:txBody>
      </p:sp>
    </p:spTree>
    <p:extLst>
      <p:ext uri="{BB962C8B-B14F-4D97-AF65-F5344CB8AC3E}">
        <p14:creationId xmlns:p14="http://schemas.microsoft.com/office/powerpoint/2010/main" val="318524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10CD0E-3E94-42FD-9E46-EA56C42BE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047275"/>
            <a:ext cx="7641096" cy="307664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B3A8F27-B116-4220-81B2-2B3F7D7F8975}"/>
              </a:ext>
            </a:extLst>
          </p:cNvPr>
          <p:cNvSpPr txBox="1"/>
          <p:nvPr/>
        </p:nvSpPr>
        <p:spPr>
          <a:xfrm>
            <a:off x="468313" y="5445044"/>
            <a:ext cx="7913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Streuungs- und Sammlungsraum 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(Manfred Sommer: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Sammeln. Ein philosophischer Versuch) 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786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259632" y="0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B3A8F27-B116-4220-81B2-2B3F7D7F8975}"/>
              </a:ext>
            </a:extLst>
          </p:cNvPr>
          <p:cNvSpPr txBox="1"/>
          <p:nvPr/>
        </p:nvSpPr>
        <p:spPr>
          <a:xfrm>
            <a:off x="758130" y="2594246"/>
            <a:ext cx="554716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Streuungsraum (Dispersionsraum)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von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Wossidlo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= Mecklenburg </a:t>
            </a:r>
          </a:p>
          <a:p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Sammlungsraum</a:t>
            </a:r>
          </a:p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(Kollektionsraum)  =  </a:t>
            </a:r>
          </a:p>
        </p:txBody>
      </p:sp>
      <p:pic>
        <p:nvPicPr>
          <p:cNvPr id="11" name="Picture 8" descr="C:\Eigene Dateien\Eigene Bilder\Weinbergschloss.JPG">
            <a:extLst>
              <a:ext uri="{FF2B5EF4-FFF2-40B4-BE49-F238E27FC236}">
                <a16:creationId xmlns:a16="http://schemas.microsoft.com/office/drawing/2014/main" id="{B87E78A1-3667-41C6-8191-53D330FC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4251069"/>
            <a:ext cx="2205243" cy="1423449"/>
          </a:xfrm>
          <a:prstGeom prst="rect">
            <a:avLst/>
          </a:prstGeom>
          <a:noFill/>
          <a:ln w="508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dirty="0"/>
              <a:t>   </a:t>
            </a:r>
            <a:r>
              <a:rPr lang="de-DE" b="1" dirty="0"/>
              <a:t>University </a:t>
            </a:r>
            <a:r>
              <a:rPr lang="de-DE" b="1" dirty="0" err="1"/>
              <a:t>of</a:t>
            </a:r>
            <a:r>
              <a:rPr lang="de-DE" b="1" dirty="0"/>
              <a:t> Rostock, </a:t>
            </a:r>
            <a:r>
              <a:rPr lang="de-DE" b="1" dirty="0" err="1"/>
              <a:t>Fakulty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Humanities</a:t>
            </a:r>
            <a:r>
              <a:rPr lang="de-DE" b="1" dirty="0"/>
              <a:t>, Folklore Department </a:t>
            </a:r>
            <a:r>
              <a:rPr lang="de-DE" dirty="0"/>
              <a:t> 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42988" y="1628775"/>
            <a:ext cx="7772400" cy="37830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de-DE" sz="2800"/>
          </a:p>
          <a:p>
            <a:pPr eaLnBrk="1" hangingPunct="1"/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40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endParaRPr lang="de-DE" sz="2400"/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/>
              <a:t>	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B3A8F27-B116-4220-81B2-2B3F7D7F8975}"/>
              </a:ext>
            </a:extLst>
          </p:cNvPr>
          <p:cNvSpPr txBox="1"/>
          <p:nvPr/>
        </p:nvSpPr>
        <p:spPr>
          <a:xfrm>
            <a:off x="268770" y="5815589"/>
            <a:ext cx="8497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Wer alleine sammelt, muss mehrmals etwas herholen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(Manfred Sommer: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Sammeln. Ein philosophischer Versuch) 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93B1F2-ABA6-421D-9C00-BCA284EA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733112"/>
            <a:ext cx="7416055" cy="37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9756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">
  <a:themeElements>
    <a:clrScheme name="Universitä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A99"/>
      </a:accent1>
      <a:accent2>
        <a:srgbClr val="1957A0"/>
      </a:accent2>
      <a:accent3>
        <a:srgbClr val="4066AA"/>
      </a:accent3>
      <a:accent4>
        <a:srgbClr val="5C77B4"/>
      </a:accent4>
      <a:accent5>
        <a:srgbClr val="7588BF"/>
      </a:accent5>
      <a:accent6>
        <a:srgbClr val="8E9AC9"/>
      </a:accent6>
      <a:hlink>
        <a:srgbClr val="A5AED5"/>
      </a:hlink>
      <a:folHlink>
        <a:srgbClr val="BCC3E0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ehr viel Text">
  <a:themeElements>
    <a:clrScheme name="Universitä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A99"/>
      </a:accent1>
      <a:accent2>
        <a:srgbClr val="1957A0"/>
      </a:accent2>
      <a:accent3>
        <a:srgbClr val="4066AA"/>
      </a:accent3>
      <a:accent4>
        <a:srgbClr val="5C77B4"/>
      </a:accent4>
      <a:accent5>
        <a:srgbClr val="7588BF"/>
      </a:accent5>
      <a:accent6>
        <a:srgbClr val="8E9AC9"/>
      </a:accent6>
      <a:hlink>
        <a:srgbClr val="A5AED5"/>
      </a:hlink>
      <a:folHlink>
        <a:srgbClr val="BCC3E0"/>
      </a:folHlink>
    </a:clrScheme>
    <a:fontScheme name="Uni_Powerpoint_praesi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niversität">
  <a:themeElements>
    <a:clrScheme name="Universitä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A99"/>
      </a:accent1>
      <a:accent2>
        <a:srgbClr val="195CA3"/>
      </a:accent2>
      <a:accent3>
        <a:srgbClr val="336EAD"/>
      </a:accent3>
      <a:accent4>
        <a:srgbClr val="4D81B7"/>
      </a:accent4>
      <a:accent5>
        <a:srgbClr val="6693C2"/>
      </a:accent5>
      <a:accent6>
        <a:srgbClr val="80A5CC"/>
      </a:accent6>
      <a:hlink>
        <a:srgbClr val="99B7D6"/>
      </a:hlink>
      <a:folHlink>
        <a:srgbClr val="B3C9E0"/>
      </a:folHlink>
    </a:clrScheme>
    <a:fontScheme name="Benutzerdefiniert 1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0</TotalTime>
  <Words>1227</Words>
  <Application>Microsoft Office PowerPoint</Application>
  <PresentationFormat>Bildschirmpräsentation (4:3)</PresentationFormat>
  <Paragraphs>484</Paragraphs>
  <Slides>48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60" baseType="lpstr">
      <vt:lpstr>Wingdings</vt:lpstr>
      <vt:lpstr>Arial</vt:lpstr>
      <vt:lpstr>Symbol</vt:lpstr>
      <vt:lpstr>Times New Roman</vt:lpstr>
      <vt:lpstr>Tahoma</vt:lpstr>
      <vt:lpstr>Verdana</vt:lpstr>
      <vt:lpstr>Arial Narrow</vt:lpstr>
      <vt:lpstr>Calibri</vt:lpstr>
      <vt:lpstr>Universität</vt:lpstr>
      <vt:lpstr>1_sehr viel Text</vt:lpstr>
      <vt:lpstr>1_Universität</vt:lpstr>
      <vt:lpstr>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URZ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r06</dc:creator>
  <cp:lastModifiedBy>Christoph Schmitt</cp:lastModifiedBy>
  <cp:revision>1705</cp:revision>
  <cp:lastPrinted>2012-10-10T13:24:33Z</cp:lastPrinted>
  <dcterms:created xsi:type="dcterms:W3CDTF">2009-05-15T06:28:25Z</dcterms:created>
  <dcterms:modified xsi:type="dcterms:W3CDTF">2020-02-20T10:46:41Z</dcterms:modified>
</cp:coreProperties>
</file>